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media/image28.jpg" ContentType="image/jpg"/>
  <Override PartName="/ppt/media/image29.jpg" ContentType="image/jpg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58" r:id="rId1"/>
  </p:sldMasterIdLst>
  <p:sldIdLst>
    <p:sldId id="274" r:id="rId2"/>
    <p:sldId id="275" r:id="rId3"/>
    <p:sldId id="306" r:id="rId4"/>
    <p:sldId id="318" r:id="rId5"/>
    <p:sldId id="319" r:id="rId6"/>
    <p:sldId id="320" r:id="rId7"/>
    <p:sldId id="259" r:id="rId8"/>
    <p:sldId id="323" r:id="rId9"/>
    <p:sldId id="324" r:id="rId10"/>
    <p:sldId id="325" r:id="rId11"/>
    <p:sldId id="299" r:id="rId12"/>
    <p:sldId id="301" r:id="rId13"/>
    <p:sldId id="302" r:id="rId14"/>
    <p:sldId id="300" r:id="rId15"/>
    <p:sldId id="303" r:id="rId16"/>
    <p:sldId id="304" r:id="rId17"/>
    <p:sldId id="305" r:id="rId18"/>
    <p:sldId id="310" r:id="rId19"/>
    <p:sldId id="311" r:id="rId20"/>
    <p:sldId id="312" r:id="rId21"/>
    <p:sldId id="321" r:id="rId22"/>
    <p:sldId id="313" r:id="rId23"/>
    <p:sldId id="307" r:id="rId24"/>
    <p:sldId id="308" r:id="rId25"/>
    <p:sldId id="309" r:id="rId26"/>
    <p:sldId id="314" r:id="rId27"/>
    <p:sldId id="315" r:id="rId28"/>
    <p:sldId id="316" r:id="rId29"/>
    <p:sldId id="288" r:id="rId30"/>
    <p:sldId id="287" r:id="rId31"/>
    <p:sldId id="292" r:id="rId32"/>
    <p:sldId id="296" r:id="rId33"/>
    <p:sldId id="261" r:id="rId34"/>
    <p:sldId id="297" r:id="rId35"/>
    <p:sldId id="294" r:id="rId36"/>
    <p:sldId id="298" r:id="rId37"/>
    <p:sldId id="317" r:id="rId38"/>
    <p:sldId id="326" r:id="rId39"/>
    <p:sldId id="277" r:id="rId40"/>
  </p:sldIdLst>
  <p:sldSz cx="10058400" cy="10058400"/>
  <p:notesSz cx="10058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05D02F-CFC9-4185-95BF-C72E7A917C9C}">
          <p14:sldIdLst>
            <p14:sldId id="274"/>
            <p14:sldId id="275"/>
            <p14:sldId id="306"/>
            <p14:sldId id="318"/>
            <p14:sldId id="319"/>
            <p14:sldId id="320"/>
            <p14:sldId id="259"/>
            <p14:sldId id="323"/>
            <p14:sldId id="324"/>
            <p14:sldId id="325"/>
            <p14:sldId id="299"/>
            <p14:sldId id="301"/>
            <p14:sldId id="302"/>
            <p14:sldId id="300"/>
            <p14:sldId id="303"/>
            <p14:sldId id="304"/>
            <p14:sldId id="305"/>
            <p14:sldId id="310"/>
          </p14:sldIdLst>
        </p14:section>
        <p14:section name="Untitled Section" id="{3A3BB1B2-C27C-4796-ABC1-B0B6C87BECC4}">
          <p14:sldIdLst>
            <p14:sldId id="311"/>
            <p14:sldId id="312"/>
            <p14:sldId id="321"/>
            <p14:sldId id="313"/>
            <p14:sldId id="307"/>
            <p14:sldId id="308"/>
            <p14:sldId id="309"/>
            <p14:sldId id="314"/>
            <p14:sldId id="315"/>
            <p14:sldId id="316"/>
            <p14:sldId id="288"/>
            <p14:sldId id="287"/>
            <p14:sldId id="292"/>
            <p14:sldId id="296"/>
            <p14:sldId id="261"/>
            <p14:sldId id="297"/>
            <p14:sldId id="294"/>
            <p14:sldId id="298"/>
            <p14:sldId id="317"/>
            <p14:sldId id="32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6" d="100"/>
          <a:sy n="56" d="100"/>
        </p:scale>
        <p:origin x="2088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9:38:01.549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3:55.2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1982 0 24575,'-18'2'0,"1"-1"0,0 2 0,-25 7 0,-23 4 0,-140 29 0,138-26 0,37-8 0,1 1 0,0 2 0,-27 15 0,22-11 0,-56 20 0,-63 23 0,16-5 0,113-46 0,0-2 0,-1 0 0,-49 4 0,50-7 0,1 1 0,-1 1 0,1 1 0,-28 11 0,24-7 0,-1-2 0,-39 7 0,-98-5 0,114-10 0,-85 13 0,-47 7-1365,139-18-5461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4:1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0 229 24293,'2617'-228'0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4:15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24265,'3907'0'0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17.9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19.8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2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22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25.9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3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9:38:02.275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37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38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39.2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42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44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5:45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0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07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08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09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9:38:07.067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14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16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17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18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0:20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2:05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52:08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10.5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15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18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9:38:07.997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20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2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28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8:06:30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7:14:16.599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23 62,'0'3,"4"2,1 3,3 0,0 2,-1 4,1-2,4-6,2-10,3-9,-1-5,-4-4,-1 3,-1 0,-4 1,-5 6,-6 9,-7 5,-4 2,1 4,-1 4,-1 0,2 2,0-2,0-3,2 1,3 1,3 3,3 3,3 1,0 2,2 0,-1 1,1 0,3-3,1-9,0-9,-2-8,3-6,1-4,1-3,1-1,-2 0,-2-4,1 3,1 2,-2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17:14:16.599"/>
    </inkml:context>
    <inkml:brush xml:id="br0">
      <inkml:brushProperty name="width" value="0.1" units="cm"/>
      <inkml:brushProperty name="height" value="0.6" units="cm"/>
      <inkml:brushProperty name="color" value="#7F8585"/>
      <inkml:brushProperty name="ignorePressure" value="1"/>
      <inkml:brushProperty name="inkEffects" value="pencil"/>
    </inkml:brush>
  </inkml:definitions>
  <inkml:trace contextRef="#ctx0" brushRef="#br0">23 62,'0'3,"4"2,1 3,3 0,0 2,-1 4,1-2,4-6,2-10,3-9,-1-5,-4-4,-1 3,-1 0,-4 1,-5 6,-6 9,-7 5,-4 2,1 4,-1 4,-1 0,2 2,0-2,0-3,2 1,3 1,3 3,3 3,3 1,0 2,2 0,-1 1,1 0,3-3,1-9,0-9,-2-8,3-6,1-4,1-3,1-1,-2 0,-2-4,1 3,1 2,-2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7:54:55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7:54:59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7:55:02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3:45.2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24575,'732'0'0,"-685"3"0,80 13 0,23 2 0,163-16 0,-192-3 0,-101 3 0,0 0 0,0 1 0,-1 1 0,1 1 0,-1 1 0,20 8 0,-13-4 0,1-1 0,33 5 0,20-5 0,0-4 0,112-8 0,-64 0 0,1914 2 0,-1054 2 0,-976-1 0,-9-1 0,1 1 0,-1 0 0,0 0 0,1 0 0,-1 0 0,0 1 0,1-1 0,-1 1 0,0 0 0,0 0 0,0 0 0,4 2 0,-7-3 0,0 0 0,0 0 0,1 1 0,-1-1 0,0 0 0,0 0 0,0 0 0,0 1 0,0-1 0,0 0 0,0 0 0,0 1 0,0-1 0,0 0 0,0 0 0,0 1 0,0-1 0,0 0 0,0 0 0,0 1 0,0-1 0,0 0 0,0 0 0,0 1 0,0-1 0,0 0 0,0 0 0,0 0 0,-1 1 0,1-1 0,0 0 0,0 0 0,0 0 0,0 1 0,-1-1 0,1 0 0,0 0 0,0 0 0,0 0 0,0 0 0,-1 1 0,1-1 0,0 0 0,0 0 0,-1 0 0,1 0 0,0 0 0,0 0 0,-1 0 0,-15 7 0,13-6 0,-34 13 0,-118 51 0,127-54 0,0-1 0,0-2 0,-1-1 0,1 0 0,-57 3 0,-12 3 0,25-3 0,-145 1 0,197-10 0,-1 2 0,0 0 0,1 1 0,0 1 0,-33 13 0,-25 6 0,39-16 0,1-2 0,-49 1 0,-43 7 0,61-4 0,-1-3 0,-79-3 0,127-2 0,1 0 0,-1 2 0,1 0 0,0 2 0,-30 11 0,23-7 0,0-2 0,-32 6 0,4-8 0,-55-2 0,60-3 0,-81 11 0,53-2 0,-115 0 0,67-6 0,-30 14 0,-9 0 0,132-14 0,0 1 0,0 1 0,-44 16 0,37-11 0,-61 10 0,-3-12-1365,62-8-5461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17:43:49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1 192 24575,'1467'0'0,"-1416"-2"0,71-13 0,13-2 0,-70 16 0,-44 2 0,0-2 0,0 0 0,-1-1 0,1-1 0,32-9 0,-15-2 0,1 2 0,0 1 0,0 2 0,1 1 0,43-1 0,-12 7 0,-20 1 0,78-10 0,-50 1 0,116 0 0,-68 6 0,30-13 0,12-1 0,373 15 0,-279 5 0,-209 1-150,71 12 0,-87-10-915,13 2-5761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7" y="268223"/>
            <a:ext cx="9656064" cy="952195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734" y="1294151"/>
            <a:ext cx="8222742" cy="429158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363" y="5675466"/>
            <a:ext cx="7233485" cy="2035975"/>
          </a:xfr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None/>
              <a:defRPr sz="1980">
                <a:solidFill>
                  <a:srgbClr val="FFFFFF"/>
                </a:solidFill>
              </a:defRPr>
            </a:lvl1pPr>
            <a:lvl2pPr marL="377190" indent="0" algn="ctr">
              <a:buNone/>
              <a:defRPr sz="1980"/>
            </a:lvl2pPr>
            <a:lvl3pPr marL="754380" indent="0" algn="ctr">
              <a:buNone/>
              <a:defRPr sz="1980"/>
            </a:lvl3pPr>
            <a:lvl4pPr marL="1131570" indent="0" algn="ctr">
              <a:buNone/>
              <a:defRPr sz="1650"/>
            </a:lvl4pPr>
            <a:lvl5pPr marL="1508760" indent="0" algn="ctr">
              <a:buNone/>
              <a:defRPr sz="1650"/>
            </a:lvl5pPr>
            <a:lvl6pPr marL="1885950" indent="0" algn="ctr">
              <a:buNone/>
              <a:defRPr sz="1650"/>
            </a:lvl6pPr>
            <a:lvl7pPr marL="2263140" indent="0" algn="ctr">
              <a:buNone/>
              <a:defRPr sz="1650"/>
            </a:lvl7pPr>
            <a:lvl8pPr marL="2640330" indent="0" algn="ctr">
              <a:buNone/>
              <a:defRPr sz="1650"/>
            </a:lvl8pPr>
            <a:lvl9pPr marL="3017520" indent="0" algn="ctr">
              <a:buNone/>
              <a:defRPr sz="16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2395" y="5476240"/>
            <a:ext cx="67894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278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1117600"/>
            <a:ext cx="1917383" cy="79349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1117600"/>
            <a:ext cx="6129338" cy="7934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00" y="1721243"/>
            <a:ext cx="8222742" cy="4291584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691" y="6093296"/>
            <a:ext cx="7234504" cy="2000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980">
                <a:solidFill>
                  <a:schemeClr val="accent1"/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4491" y="5896598"/>
            <a:ext cx="67894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214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017519"/>
            <a:ext cx="3922776" cy="5900928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780" y="3017520"/>
            <a:ext cx="3922776" cy="5900928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935549"/>
            <a:ext cx="3922776" cy="113995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3991508"/>
            <a:ext cx="3922776" cy="4962144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2068" y="2931914"/>
            <a:ext cx="3922776" cy="113995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2068" y="3988339"/>
            <a:ext cx="3922776" cy="4962144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3420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772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609344"/>
            <a:ext cx="3118104" cy="254812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245" y="1609344"/>
            <a:ext cx="4564602" cy="683971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4157472"/>
            <a:ext cx="3118104" cy="4291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403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609344"/>
            <a:ext cx="3118104" cy="254812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1018" y="1569110"/>
            <a:ext cx="4683473" cy="6812891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4157472"/>
            <a:ext cx="3118104" cy="4224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403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58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8" y="268224"/>
            <a:ext cx="9656064" cy="95219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94080"/>
            <a:ext cx="8147304" cy="198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7" y="3017520"/>
            <a:ext cx="8145118" cy="592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2" y="9128283"/>
            <a:ext cx="19214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8048" y="9128283"/>
            <a:ext cx="3892164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864" y="9128283"/>
            <a:ext cx="1407629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 spd="med">
    <p:pull/>
  </p:transition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8595" indent="-150876" algn="l" defTabSz="75438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7190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98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3504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76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29818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2132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1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3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gotsport.com/as-an-admin-creating-medical-release-form" TargetMode="External"/><Relationship Id="rId3" Type="http://schemas.openxmlformats.org/officeDocument/2006/relationships/hyperlink" Target="https://support.gotsport.com/creating-a-form" TargetMode="External"/><Relationship Id="rId7" Type="http://schemas.openxmlformats.org/officeDocument/2006/relationships/hyperlink" Target="https://support.gotsport.com/adding/creating-a-birth-certificate-document-repository" TargetMode="External"/><Relationship Id="rId2" Type="http://schemas.openxmlformats.org/officeDocument/2006/relationships/hyperlink" Target="https://support.gotsport.com/setting-up-basic-program-inform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gotsport.com/as-a-club-admin-how-to-attach-a-feature-to-specific-payment-plans-under-a-program" TargetMode="External"/><Relationship Id="rId5" Type="http://schemas.openxmlformats.org/officeDocument/2006/relationships/hyperlink" Target="https://support.gotsport.com/creating-a-custom-appearance-for-a-program" TargetMode="External"/><Relationship Id="rId4" Type="http://schemas.openxmlformats.org/officeDocument/2006/relationships/hyperlink" Target="https://support.gotsport.com/creating-registration-fees" TargetMode="External"/><Relationship Id="rId9" Type="http://schemas.openxmlformats.org/officeDocument/2006/relationships/hyperlink" Target="https://support.gotsport.com/opening-a-program-registratio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jp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customXml" Target="../ink/ink22.xml"/><Relationship Id="rId3" Type="http://schemas.openxmlformats.org/officeDocument/2006/relationships/customXml" Target="../ink/ink13.xml"/><Relationship Id="rId7" Type="http://schemas.openxmlformats.org/officeDocument/2006/relationships/customXml" Target="../ink/ink16.xml"/><Relationship Id="rId12" Type="http://schemas.openxmlformats.org/officeDocument/2006/relationships/customXml" Target="../ink/ink21.xml"/><Relationship Id="rId2" Type="http://schemas.openxmlformats.org/officeDocument/2006/relationships/image" Target="../media/image14.jpg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customXml" Target="../ink/ink20.xml"/><Relationship Id="rId5" Type="http://schemas.openxmlformats.org/officeDocument/2006/relationships/customXml" Target="../ink/ink14.xml"/><Relationship Id="rId15" Type="http://schemas.openxmlformats.org/officeDocument/2006/relationships/customXml" Target="../ink/ink24.xml"/><Relationship Id="rId10" Type="http://schemas.openxmlformats.org/officeDocument/2006/relationships/customXml" Target="../ink/ink19.xml"/><Relationship Id="rId4" Type="http://schemas.openxmlformats.org/officeDocument/2006/relationships/image" Target="../media/image20.png"/><Relationship Id="rId9" Type="http://schemas.openxmlformats.org/officeDocument/2006/relationships/customXml" Target="../ink/ink18.xml"/><Relationship Id="rId14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customXml" Target="../ink/ink26.xml"/><Relationship Id="rId7" Type="http://schemas.openxmlformats.org/officeDocument/2006/relationships/customXml" Target="../ink/ink29.xml"/><Relationship Id="rId12" Type="http://schemas.openxmlformats.org/officeDocument/2006/relationships/customXml" Target="../ink/ink3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customXml" Target="../ink/ink33.xml"/><Relationship Id="rId5" Type="http://schemas.openxmlformats.org/officeDocument/2006/relationships/customXml" Target="../ink/ink27.xml"/><Relationship Id="rId10" Type="http://schemas.openxmlformats.org/officeDocument/2006/relationships/customXml" Target="../ink/ink32.xml"/><Relationship Id="rId4" Type="http://schemas.openxmlformats.org/officeDocument/2006/relationships/image" Target="../media/image20.png"/><Relationship Id="rId9" Type="http://schemas.openxmlformats.org/officeDocument/2006/relationships/customXml" Target="../ink/ink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3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tspor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gotsport.com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250.png"/><Relationship Id="rId7" Type="http://schemas.openxmlformats.org/officeDocument/2006/relationships/customXml" Target="../ink/ink41.xml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5" Type="http://schemas.openxmlformats.org/officeDocument/2006/relationships/customXml" Target="../ink/ink39.xml"/><Relationship Id="rId10" Type="http://schemas.openxmlformats.org/officeDocument/2006/relationships/image" Target="../media/image30.jpg"/><Relationship Id="rId4" Type="http://schemas.openxmlformats.org/officeDocument/2006/relationships/customXml" Target="../ink/ink38.xml"/><Relationship Id="rId9" Type="http://schemas.openxmlformats.org/officeDocument/2006/relationships/customXml" Target="../ink/ink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tionservices@lijsoccer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C50DE-75C3-DF6B-2AD2-A841E6C8A3BE}"/>
              </a:ext>
            </a:extLst>
          </p:cNvPr>
          <p:cNvSpPr txBox="1"/>
          <p:nvPr/>
        </p:nvSpPr>
        <p:spPr>
          <a:xfrm>
            <a:off x="990597" y="7010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masis MT Pro Medium" panose="02040604050005020304" pitchFamily="18" charset="0"/>
                <a:cs typeface="Aldhabi" panose="020B0604020202020204" pitchFamily="2" charset="-78"/>
              </a:rPr>
              <a:t>FALL 2026	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Amasis MT Pro Medium" panose="02040604050005020304" pitchFamily="18" charset="0"/>
                <a:cs typeface="Aldhabi" panose="020B0604020202020204" pitchFamily="2" charset="-78"/>
              </a:rPr>
              <a:t>REGISTRARS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F8346-8FF1-8BD5-B235-7106933DF706}"/>
              </a:ext>
            </a:extLst>
          </p:cNvPr>
          <p:cNvSpPr txBox="1"/>
          <p:nvPr/>
        </p:nvSpPr>
        <p:spPr>
          <a:xfrm>
            <a:off x="1869517" y="5053084"/>
            <a:ext cx="63193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Cooper Black" panose="0208090404030B020404" pitchFamily="18" charset="0"/>
              </a:rPr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C5EBF-F880-F088-B3F5-3161189DA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8" y="413956"/>
            <a:ext cx="7086601" cy="39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05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B2C46-E423-F765-5625-0324B79E1972}"/>
              </a:ext>
            </a:extLst>
          </p:cNvPr>
          <p:cNvSpPr txBox="1"/>
          <p:nvPr/>
        </p:nvSpPr>
        <p:spPr>
          <a:xfrm>
            <a:off x="1295400" y="10668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ptos ExtraBold" panose="020B0004020202020204" pitchFamily="34" charset="0"/>
              </a:rPr>
              <a:t>NO ROSTER MINIMUMS</a:t>
            </a:r>
          </a:p>
          <a:p>
            <a:pPr algn="ctr"/>
            <a:endParaRPr lang="en-US" sz="3600" dirty="0">
              <a:latin typeface="Aptos ExtraBold" panose="020B0004020202020204" pitchFamily="34" charset="0"/>
            </a:endParaRPr>
          </a:p>
          <a:p>
            <a:pPr algn="ctr"/>
            <a:r>
              <a:rPr lang="en-US" sz="3600" dirty="0">
                <a:latin typeface="Aptos ExtraBold" panose="020B0004020202020204" pitchFamily="34" charset="0"/>
              </a:rPr>
              <a:t>Roster Minimums Will No Longer Be Required  To Register A Team For The Fall 2026 League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17541-7C4C-63F9-413B-522F38B27554}"/>
              </a:ext>
            </a:extLst>
          </p:cNvPr>
          <p:cNvSpPr txBox="1"/>
          <p:nvPr/>
        </p:nvSpPr>
        <p:spPr>
          <a:xfrm>
            <a:off x="1295400" y="5486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Aptos ExtraBold" panose="020B0004020202020204" pitchFamily="34" charset="0"/>
              </a:rPr>
              <a:t>Players must be registered by August 12, 2026</a:t>
            </a:r>
          </a:p>
          <a:p>
            <a:endParaRPr lang="en-US" sz="2400" dirty="0">
              <a:latin typeface="Aptos ExtraBold" panose="020B0004020202020204" pitchFamily="34" charset="0"/>
            </a:endParaRPr>
          </a:p>
          <a:p>
            <a:r>
              <a:rPr lang="en-US" sz="2400" dirty="0">
                <a:latin typeface="Aptos ExtraBold" panose="020B0004020202020204" pitchFamily="34" charset="0"/>
              </a:rPr>
              <a:t>If The Player Minimums Are Not Met By August 12 And Team Goes To Scheduling, There Will Be No Refund If The Team Is Pulled From The Schedule.</a:t>
            </a:r>
          </a:p>
        </p:txBody>
      </p:sp>
    </p:spTree>
    <p:extLst>
      <p:ext uri="{BB962C8B-B14F-4D97-AF65-F5344CB8AC3E}">
        <p14:creationId xmlns:p14="http://schemas.microsoft.com/office/powerpoint/2010/main" val="14953957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A96B3-A765-BF1E-D6FB-FADD5B94FB4E}"/>
              </a:ext>
            </a:extLst>
          </p:cNvPr>
          <p:cNvSpPr txBox="1"/>
          <p:nvPr/>
        </p:nvSpPr>
        <p:spPr>
          <a:xfrm>
            <a:off x="1913539" y="1447800"/>
            <a:ext cx="623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House Keeping Check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3D1CF-CB70-6432-6FD1-0E9CDBF65F3F}"/>
              </a:ext>
            </a:extLst>
          </p:cNvPr>
          <p:cNvSpPr txBox="1"/>
          <p:nvPr/>
        </p:nvSpPr>
        <p:spPr>
          <a:xfrm>
            <a:off x="1007440" y="3733800"/>
            <a:ext cx="80435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SCI Fall Season - Reset Rosters</a:t>
            </a:r>
          </a:p>
          <a:p>
            <a:pPr algn="ctr"/>
            <a:endParaRPr lang="en-US" sz="3600" b="1" dirty="0"/>
          </a:p>
          <a:p>
            <a:r>
              <a:rPr lang="en-US" sz="3600" b="1" dirty="0"/>
              <a:t>1-Dashboard &gt; Teams</a:t>
            </a:r>
          </a:p>
          <a:p>
            <a:r>
              <a:rPr lang="en-US" sz="3600" b="1" dirty="0"/>
              <a:t>1- Level – “Rec Plus”</a:t>
            </a:r>
          </a:p>
          <a:p>
            <a:r>
              <a:rPr lang="en-US" sz="3600" b="1" dirty="0"/>
              <a:t>2- Check Teams </a:t>
            </a:r>
          </a:p>
          <a:p>
            <a:r>
              <a:rPr lang="en-US" sz="3600" b="1" dirty="0"/>
              <a:t>3- Click “Reset Teams”</a:t>
            </a:r>
          </a:p>
          <a:p>
            <a:r>
              <a:rPr lang="en-US" sz="3600" b="1" dirty="0"/>
              <a:t>4- Select Roles to Reset – Click “Player”</a:t>
            </a:r>
          </a:p>
        </p:txBody>
      </p:sp>
    </p:spTree>
    <p:extLst>
      <p:ext uri="{BB962C8B-B14F-4D97-AF65-F5344CB8AC3E}">
        <p14:creationId xmlns:p14="http://schemas.microsoft.com/office/powerpoint/2010/main" val="212912912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D1C87F9B-E21F-5065-9E27-923228D5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32" y="1937906"/>
            <a:ext cx="6706536" cy="61825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2E4AA6-450D-ECCA-F996-C7025526CBF5}"/>
              </a:ext>
            </a:extLst>
          </p:cNvPr>
          <p:cNvCxnSpPr>
            <a:cxnSpLocks/>
          </p:cNvCxnSpPr>
          <p:nvPr/>
        </p:nvCxnSpPr>
        <p:spPr>
          <a:xfrm flipH="1">
            <a:off x="4114800" y="6477000"/>
            <a:ext cx="91439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27C1C4-ACEB-AD7C-CBFA-405FFECB04DD}"/>
              </a:ext>
            </a:extLst>
          </p:cNvPr>
          <p:cNvSpPr txBox="1"/>
          <p:nvPr/>
        </p:nvSpPr>
        <p:spPr>
          <a:xfrm>
            <a:off x="2546597" y="488513"/>
            <a:ext cx="496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ptos Black" panose="020F0502020204030204" pitchFamily="34" charset="0"/>
              </a:rPr>
              <a:t>RESET ROSTERS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EF587-D5C6-8874-902F-84B46B987F66}"/>
              </a:ext>
            </a:extLst>
          </p:cNvPr>
          <p:cNvSpPr txBox="1"/>
          <p:nvPr/>
        </p:nvSpPr>
        <p:spPr>
          <a:xfrm>
            <a:off x="2714848" y="1319510"/>
            <a:ext cx="373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ptos Black" panose="020B0004020202020204" pitchFamily="34" charset="0"/>
              </a:rPr>
              <a:t>Level – “Rec Plus (Club vs Club)”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1760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E5A49C0-1B85-FDBC-4FA2-429D673C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1790248"/>
            <a:ext cx="9631119" cy="6477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A26CDA-0065-CFB1-0D61-D8BA6004AF33}"/>
              </a:ext>
            </a:extLst>
          </p:cNvPr>
          <p:cNvSpPr txBox="1"/>
          <p:nvPr/>
        </p:nvSpPr>
        <p:spPr>
          <a:xfrm>
            <a:off x="1475501" y="609600"/>
            <a:ext cx="69041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Black" panose="020B0004020202020204" pitchFamily="34" charset="0"/>
              </a:rPr>
              <a:t>Level – “Travel, Premier or Tournament”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E39CD-1C07-68C1-0E28-659209A0A25E}"/>
              </a:ext>
            </a:extLst>
          </p:cNvPr>
          <p:cNvSpPr txBox="1"/>
          <p:nvPr/>
        </p:nvSpPr>
        <p:spPr>
          <a:xfrm>
            <a:off x="2476498" y="130824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masis MT Pro Black" panose="02040A04050005020304" pitchFamily="18" charset="0"/>
              </a:rPr>
              <a:t>Check Teams  &amp; Click “Reset Teams”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1D0051-3341-3461-DC82-C2EB66044FA6}"/>
              </a:ext>
            </a:extLst>
          </p:cNvPr>
          <p:cNvCxnSpPr>
            <a:cxnSpLocks/>
          </p:cNvCxnSpPr>
          <p:nvPr/>
        </p:nvCxnSpPr>
        <p:spPr>
          <a:xfrm flipH="1">
            <a:off x="713501" y="6248400"/>
            <a:ext cx="505699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823-491F-8A2B-D5AE-CE3E84DA1AC2}"/>
              </a:ext>
            </a:extLst>
          </p:cNvPr>
          <p:cNvCxnSpPr>
            <a:cxnSpLocks/>
          </p:cNvCxnSpPr>
          <p:nvPr/>
        </p:nvCxnSpPr>
        <p:spPr>
          <a:xfrm flipH="1">
            <a:off x="5029198" y="5029200"/>
            <a:ext cx="7620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7245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596A71-4B44-5BFF-67FB-51E71A30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8771642" cy="6233329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D862D62-814F-79CD-9B31-81A4BB31D8E8}"/>
              </a:ext>
            </a:extLst>
          </p:cNvPr>
          <p:cNvCxnSpPr>
            <a:cxnSpLocks/>
          </p:cNvCxnSpPr>
          <p:nvPr/>
        </p:nvCxnSpPr>
        <p:spPr>
          <a:xfrm flipH="1">
            <a:off x="5943600" y="2971800"/>
            <a:ext cx="7620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52048A-70DC-0BCD-7771-8D53625A2E30}"/>
              </a:ext>
            </a:extLst>
          </p:cNvPr>
          <p:cNvSpPr txBox="1"/>
          <p:nvPr/>
        </p:nvSpPr>
        <p:spPr>
          <a:xfrm>
            <a:off x="1728455" y="1125061"/>
            <a:ext cx="683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Select Roles to Reset – Click “Player</a:t>
            </a:r>
            <a:r>
              <a:rPr lang="en-US" sz="1800" b="1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3248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7BB1D-7A6E-8741-A2D2-AA68F6F7E0EA}"/>
              </a:ext>
            </a:extLst>
          </p:cNvPr>
          <p:cNvSpPr txBox="1"/>
          <p:nvPr/>
        </p:nvSpPr>
        <p:spPr>
          <a:xfrm>
            <a:off x="1443667" y="304800"/>
            <a:ext cx="717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CREATING REGISTRATION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2BD3A-DCBC-F676-9C27-9CA34BD5584E}"/>
              </a:ext>
            </a:extLst>
          </p:cNvPr>
          <p:cNvSpPr txBox="1"/>
          <p:nvPr/>
        </p:nvSpPr>
        <p:spPr>
          <a:xfrm>
            <a:off x="2256846" y="1066800"/>
            <a:ext cx="5011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sng" dirty="0">
                <a:solidFill>
                  <a:srgbClr val="2C2C51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8 Steps to Create a Program Registration</a:t>
            </a:r>
          </a:p>
          <a:p>
            <a:endParaRPr lang="en-US" b="1" i="0" dirty="0">
              <a:solidFill>
                <a:srgbClr val="2C2C51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FEA60-D19B-882F-8C50-83BECD40BB4C}"/>
              </a:ext>
            </a:extLst>
          </p:cNvPr>
          <p:cNvSpPr txBox="1"/>
          <p:nvPr/>
        </p:nvSpPr>
        <p:spPr>
          <a:xfrm>
            <a:off x="762000" y="1676400"/>
            <a:ext cx="8001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Step 1: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Program Setup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 article will demonstrate how you can create the 'shell' of a program and input all of the basic settings based off of your Clubs preference.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2: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Registration Form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Registration Forms, an integral step of the registration, can be used for questions you want answered by the registrants, such as T-Shirt Size, or preferred team. As well as can be used for uploading documents such as Birth Certificates.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3: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Registration Fees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 article will demonstrate how to set up your fees for the registration so you can collect money.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4: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5"/>
              </a:rPr>
              <a:t>Appearance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 article will demonstrate how you can customize the look and feel of your program registration to fall more inline with your club’s colors and appearance.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5: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6"/>
              </a:rPr>
              <a:t>Features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While not required, Features can be an extremely useful tool for adding supplemental costs, or discounts, to a program registration.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6: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7"/>
              </a:rPr>
              <a:t>Adding a Birth Certificate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 article will demonstrate how to set up a Birth Certificate Repository for collection during registration.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-apple-system"/>
              </a:rPr>
              <a:t>Step 7: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-apple-system"/>
                <a:hlinkClick r:id="rId8"/>
              </a:rPr>
              <a:t>Adding Medical Release Forms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 article will demonstrate how to set up a form to gather and collect health care provider information</a:t>
            </a:r>
          </a:p>
          <a:p>
            <a:pPr algn="l"/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Step 8: </a:t>
            </a:r>
            <a:r>
              <a:rPr lang="en-US" b="1" i="0" u="none" strike="noStrike" dirty="0">
                <a:solidFill>
                  <a:srgbClr val="70AF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9"/>
              </a:rPr>
              <a:t>Opening a Program Registration </a:t>
            </a:r>
            <a:r>
              <a:rPr lang="en-US" b="1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🎥</a:t>
            </a:r>
            <a:endParaRPr lang="en-US" b="0" i="0" dirty="0">
              <a:solidFill>
                <a:srgbClr val="4F566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566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final step, opening your registration so your registrants can complete the program!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4118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7F537B-5400-7963-D1C2-C9D0E935CB0B}"/>
              </a:ext>
            </a:extLst>
          </p:cNvPr>
          <p:cNvSpPr txBox="1"/>
          <p:nvPr/>
        </p:nvSpPr>
        <p:spPr>
          <a:xfrm>
            <a:off x="990600" y="1143000"/>
            <a:ext cx="8318046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Amasis MT Pro Black" panose="02040A04050005020304" pitchFamily="18" charset="0"/>
              </a:rPr>
              <a:t>CLONE AN </a:t>
            </a:r>
          </a:p>
          <a:p>
            <a:pPr algn="ctr"/>
            <a:r>
              <a:rPr lang="en-US" sz="6600" b="1" dirty="0">
                <a:latin typeface="Amasis MT Pro Black" panose="02040A04050005020304" pitchFamily="18" charset="0"/>
              </a:rPr>
              <a:t>EVENT/PROGRAM</a:t>
            </a:r>
          </a:p>
          <a:p>
            <a:pPr algn="ctr"/>
            <a:endParaRPr lang="en-US" sz="66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6600" b="1" dirty="0">
                <a:latin typeface="Amasis MT Pro Black" panose="02040A04050005020304" pitchFamily="18" charset="0"/>
              </a:rPr>
              <a:t>OR</a:t>
            </a:r>
          </a:p>
          <a:p>
            <a:pPr algn="ctr"/>
            <a:endParaRPr lang="en-US" sz="66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6600" b="1" dirty="0">
                <a:latin typeface="Amasis MT Pro Black" panose="02040A04050005020304" pitchFamily="18" charset="0"/>
              </a:rPr>
              <a:t>CREATE AN </a:t>
            </a:r>
          </a:p>
          <a:p>
            <a:pPr algn="ctr"/>
            <a:r>
              <a:rPr lang="en-US" sz="6600" b="1" dirty="0">
                <a:latin typeface="Amasis MT Pro Black" panose="02040A04050005020304" pitchFamily="18" charset="0"/>
              </a:rPr>
              <a:t>EVENT/PROGRAM</a:t>
            </a:r>
          </a:p>
        </p:txBody>
      </p:sp>
    </p:spTree>
    <p:extLst>
      <p:ext uri="{BB962C8B-B14F-4D97-AF65-F5344CB8AC3E}">
        <p14:creationId xmlns:p14="http://schemas.microsoft.com/office/powerpoint/2010/main" val="299580812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2564D-AE2D-EE3B-A09B-025DF79F00F1}"/>
              </a:ext>
            </a:extLst>
          </p:cNvPr>
          <p:cNvSpPr txBox="1"/>
          <p:nvPr/>
        </p:nvSpPr>
        <p:spPr>
          <a:xfrm>
            <a:off x="457200" y="8382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3600" b="1" i="0" u="none" strike="noStrike" baseline="0" dirty="0">
                <a:solidFill>
                  <a:srgbClr val="122D6D"/>
                </a:solidFill>
                <a:latin typeface="Open Sans" panose="020B0606030504020204" pitchFamily="34" charset="0"/>
              </a:rPr>
              <a:t>Clone 25/26 Internal Roster Event</a:t>
            </a:r>
          </a:p>
          <a:p>
            <a:endParaRPr lang="en-US" sz="3600" b="0" i="0" u="none" strike="noStrike" baseline="0" dirty="0">
              <a:solidFill>
                <a:srgbClr val="122D6D"/>
              </a:solidFill>
              <a:latin typeface="Open Sans" panose="020B060603050402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403D41"/>
                </a:solidFill>
                <a:latin typeface="Open Sans" panose="020B0606030504020204" pitchFamily="34" charset="0"/>
              </a:rPr>
              <a:t>Step 1: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Clone over internal rostering event for 2026/2027. </a:t>
            </a:r>
            <a:r>
              <a:rPr lang="en-US" sz="3200" b="0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37E8A3E-081E-520F-4C1C-ED3B29F37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906000" cy="45797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33A09B-91E5-F101-3BC4-25974ACBA6BA}"/>
              </a:ext>
            </a:extLst>
          </p:cNvPr>
          <p:cNvCxnSpPr>
            <a:cxnSpLocks/>
          </p:cNvCxnSpPr>
          <p:nvPr/>
        </p:nvCxnSpPr>
        <p:spPr>
          <a:xfrm>
            <a:off x="8305800" y="5257800"/>
            <a:ext cx="457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7523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F7191-7FC0-A8A4-CE33-BC7F2791A258}"/>
              </a:ext>
            </a:extLst>
          </p:cNvPr>
          <p:cNvSpPr txBox="1"/>
          <p:nvPr/>
        </p:nvSpPr>
        <p:spPr>
          <a:xfrm>
            <a:off x="337697" y="609600"/>
            <a:ext cx="937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UPDATE INTERNAL ROSTER INFORMATION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E5E5D2-58E3-08BF-50E2-8E8B9FA3658D}"/>
                  </a:ext>
                </a:extLst>
              </p14:cNvPr>
              <p14:cNvContentPartPr/>
              <p14:nvPr/>
            </p14:nvContentPartPr>
            <p14:xfrm>
              <a:off x="5601931" y="461564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E5E5D2-58E3-08BF-50E2-8E8B9FA365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9291" y="455264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A19C9E-F4CE-D07E-FD64-88D439851CCD}"/>
                  </a:ext>
                </a:extLst>
              </p14:cNvPr>
              <p14:cNvContentPartPr/>
              <p14:nvPr/>
            </p14:nvContentPartPr>
            <p14:xfrm>
              <a:off x="4005691" y="460124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A19C9E-F4CE-D07E-FD64-88D439851C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3051" y="453824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3D619F-A178-3632-B683-CDA10EB44987}"/>
                  </a:ext>
                </a:extLst>
              </p14:cNvPr>
              <p14:cNvContentPartPr/>
              <p14:nvPr/>
            </p14:nvContentPartPr>
            <p14:xfrm>
              <a:off x="4194331" y="78228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3D619F-A178-3632-B683-CDA10EB44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691" y="775988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904A048-85D3-73DD-4DCD-51A40EB7F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2130"/>
            <a:ext cx="8839200" cy="772287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31D687-E308-070B-44B8-1D1B2C0AC620}"/>
              </a:ext>
            </a:extLst>
          </p:cNvPr>
          <p:cNvCxnSpPr>
            <a:cxnSpLocks/>
          </p:cNvCxnSpPr>
          <p:nvPr/>
        </p:nvCxnSpPr>
        <p:spPr>
          <a:xfrm flipH="1">
            <a:off x="6629400" y="2514600"/>
            <a:ext cx="20574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6908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ED372-7D12-CCE5-142F-47BAA6FFF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53" y="137159"/>
            <a:ext cx="9446704" cy="2209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CREATE A  NEW EVENT</a:t>
            </a:r>
            <a:br>
              <a:rPr lang="en-US" dirty="0">
                <a:latin typeface="Amasis MT Pro Black" panose="02040A04050005020304" pitchFamily="18" charset="0"/>
              </a:rPr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ED4D10D-E938-76B7-2ACE-F658F1636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CD445-1623-F332-DE24-D2C8F123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5" y="1986086"/>
            <a:ext cx="9601200" cy="3427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EAB92E-CDF8-EA58-09FD-DFFB6062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74792"/>
            <a:ext cx="7467600" cy="223557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0A4C3D-6815-06B5-67C6-2FC83D5492E5}"/>
              </a:ext>
            </a:extLst>
          </p:cNvPr>
          <p:cNvCxnSpPr>
            <a:cxnSpLocks/>
          </p:cNvCxnSpPr>
          <p:nvPr/>
        </p:nvCxnSpPr>
        <p:spPr>
          <a:xfrm flipH="1">
            <a:off x="9600153" y="1524000"/>
            <a:ext cx="150304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FF4A50-249E-6B5A-9C00-3FA0108494D9}"/>
              </a:ext>
            </a:extLst>
          </p:cNvPr>
          <p:cNvCxnSpPr/>
          <p:nvPr/>
        </p:nvCxnSpPr>
        <p:spPr>
          <a:xfrm flipH="1">
            <a:off x="8382000" y="5675466"/>
            <a:ext cx="1066800" cy="4967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4508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6DA83F-7CA4-A54A-C6F0-EB2F13BC6901}"/>
              </a:ext>
            </a:extLst>
          </p:cNvPr>
          <p:cNvSpPr txBox="1"/>
          <p:nvPr/>
        </p:nvSpPr>
        <p:spPr>
          <a:xfrm>
            <a:off x="1119977" y="1828800"/>
            <a:ext cx="7818445" cy="5809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endParaRPr lang="en-US" sz="3600" dirty="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4000" b="1" dirty="0">
                <a:solidFill>
                  <a:srgbClr val="0070C0"/>
                </a:solidFill>
                <a:latin typeface="Georgia Pro Cond Black" panose="020B0604020202020204" pitchFamily="18" charset="0"/>
                <a:cs typeface="Calibri"/>
              </a:rPr>
              <a:t>PRESENTER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endParaRPr lang="en-US" sz="3600" b="1" dirty="0">
              <a:latin typeface="Georgia Pro Cond Black" panose="020B0604020202020204" pitchFamily="18" charset="0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3600" b="1" dirty="0">
                <a:latin typeface="Georgia Pro Cond Black" panose="020B0604020202020204" pitchFamily="18" charset="0"/>
                <a:cs typeface="Calibri"/>
              </a:rPr>
              <a:t>Sonia Kelly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endParaRPr lang="en-US" sz="3600" b="1" dirty="0">
              <a:latin typeface="Georgia Pro Cond Black" panose="020B0604020202020204" pitchFamily="18" charset="0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3600" b="1" dirty="0">
                <a:latin typeface="Georgia Pro Cond Black" panose="020B0604020202020204" pitchFamily="18" charset="0"/>
                <a:cs typeface="Calibri"/>
              </a:rPr>
              <a:t>LIJSL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3600" b="1" dirty="0">
                <a:latin typeface="Georgia Pro Cond Black" panose="020B0604020202020204" pitchFamily="18" charset="0"/>
                <a:cs typeface="Calibri"/>
              </a:rPr>
              <a:t>Operations Manager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3600" b="1" dirty="0">
                <a:latin typeface="Georgia Pro Cond Black" panose="020B0604020202020204" pitchFamily="18" charset="0"/>
                <a:cs typeface="Calibri"/>
              </a:rPr>
              <a:t>&amp;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lang="en-US" sz="3600" b="1" dirty="0">
                <a:latin typeface="Georgia Pro Cond Black" panose="020B0604020202020204" pitchFamily="18" charset="0"/>
                <a:cs typeface="Calibri"/>
              </a:rPr>
              <a:t> LEAGUE REGISTRAR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endParaRPr lang="en-US" sz="3600" b="1" dirty="0">
              <a:latin typeface="Georgia Pro Cond Black" panose="020B0604020202020204" pitchFamily="18" charset="0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0E112-DB5C-51FE-DC05-01AD868BADDF}"/>
              </a:ext>
            </a:extLst>
          </p:cNvPr>
          <p:cNvGrpSpPr/>
          <p:nvPr/>
        </p:nvGrpSpPr>
        <p:grpSpPr>
          <a:xfrm>
            <a:off x="5554655" y="1514783"/>
            <a:ext cx="360" cy="360"/>
            <a:chOff x="5554655" y="1514783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68F5636-0E0F-FB7F-8432-D7FBB1D13F1F}"/>
                    </a:ext>
                  </a:extLst>
                </p14:cNvPr>
                <p14:cNvContentPartPr/>
                <p14:nvPr/>
              </p14:nvContentPartPr>
              <p14:xfrm>
                <a:off x="5554655" y="151478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68F5636-0E0F-FB7F-8432-D7FBB1D13F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36655" y="140678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E1E825-9E6E-564B-81A9-060C3D13A193}"/>
                    </a:ext>
                  </a:extLst>
                </p14:cNvPr>
                <p14:cNvContentPartPr/>
                <p14:nvPr/>
              </p14:nvContentPartPr>
              <p14:xfrm>
                <a:off x="5554655" y="1514783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E1E825-9E6E-564B-81A9-060C3D13A1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36655" y="140678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38EC86-41BC-7902-6008-D61B5DD38401}"/>
                  </a:ext>
                </a:extLst>
              </p14:cNvPr>
              <p14:cNvContentPartPr/>
              <p14:nvPr/>
            </p14:nvContentPartPr>
            <p14:xfrm>
              <a:off x="5254415" y="431234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38EC86-41BC-7902-6008-D61B5DD384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6415" y="420470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FA38D1-E352-475A-8D7D-A15D552771CF}"/>
                  </a:ext>
                </a:extLst>
              </p14:cNvPr>
              <p14:cNvContentPartPr/>
              <p14:nvPr/>
            </p14:nvContentPartPr>
            <p14:xfrm>
              <a:off x="5582015" y="369818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FA38D1-E352-475A-8D7D-A15D552771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4015" y="359018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99684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1BFF2B-567A-54F3-0CC6-53C1574DC6A1}"/>
              </a:ext>
            </a:extLst>
          </p:cNvPr>
          <p:cNvSpPr txBox="1"/>
          <p:nvPr/>
        </p:nvSpPr>
        <p:spPr>
          <a:xfrm>
            <a:off x="1279263" y="533400"/>
            <a:ext cx="7499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COMPLETE NEW EVENT INFORMATION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420DC-BD6A-7B1B-76FA-FE0C18E7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8229600" cy="8610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8AD27-8BDA-5CBA-66D8-805ECF25EA14}"/>
                  </a:ext>
                </a:extLst>
              </p14:cNvPr>
              <p14:cNvContentPartPr/>
              <p14:nvPr/>
            </p14:nvContentPartPr>
            <p14:xfrm>
              <a:off x="2852264" y="3357124"/>
              <a:ext cx="191880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8AD27-8BDA-5CBA-66D8-805ECF25E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264" y="3321124"/>
                <a:ext cx="1990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370F29-A211-DE15-E40F-17F175E6105E}"/>
                  </a:ext>
                </a:extLst>
              </p14:cNvPr>
              <p14:cNvContentPartPr/>
              <p14:nvPr/>
            </p14:nvContentPartPr>
            <p14:xfrm>
              <a:off x="2797904" y="3356404"/>
              <a:ext cx="1557720" cy="6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370F29-A211-DE15-E40F-17F175E610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2264" y="3320404"/>
                <a:ext cx="1629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BCAF48-A599-0668-4373-B6E95A2E6C85}"/>
                  </a:ext>
                </a:extLst>
              </p14:cNvPr>
              <p14:cNvContentPartPr/>
              <p14:nvPr/>
            </p14:nvContentPartPr>
            <p14:xfrm>
              <a:off x="3408464" y="3780124"/>
              <a:ext cx="71352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BCAF48-A599-0668-4373-B6E95A2E6C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2464" y="3744124"/>
                <a:ext cx="785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EC13DD-E00A-D551-28BA-8CF55222BCC6}"/>
                  </a:ext>
                </a:extLst>
              </p14:cNvPr>
              <p14:cNvContentPartPr/>
              <p14:nvPr/>
            </p14:nvContentPartPr>
            <p14:xfrm>
              <a:off x="3261584" y="3042844"/>
              <a:ext cx="94248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EC13DD-E00A-D551-28BA-8CF55222BC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5584" y="3007204"/>
                <a:ext cx="1014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B6E48-665E-BDCA-EAD1-D7566C1481C2}"/>
                  </a:ext>
                </a:extLst>
              </p14:cNvPr>
              <p14:cNvContentPartPr/>
              <p14:nvPr/>
            </p14:nvContentPartPr>
            <p14:xfrm>
              <a:off x="2893304" y="3425524"/>
              <a:ext cx="140688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B6E48-665E-BDCA-EAD1-D7566C1481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7304" y="3353524"/>
                <a:ext cx="14785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571755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F6F49-12D7-1A36-C596-C019D2CF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8610600" cy="9144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53E4AD3-B757-521F-381D-DEDBE8D2452B}"/>
              </a:ext>
            </a:extLst>
          </p:cNvPr>
          <p:cNvGrpSpPr/>
          <p:nvPr/>
        </p:nvGrpSpPr>
        <p:grpSpPr>
          <a:xfrm>
            <a:off x="3220904" y="5172244"/>
            <a:ext cx="82080" cy="55080"/>
            <a:chOff x="3220904" y="5172244"/>
            <a:chExt cx="82080" cy="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7C69D7-1B7B-6C69-BA76-0626040C74BE}"/>
                    </a:ext>
                  </a:extLst>
                </p14:cNvPr>
                <p14:cNvContentPartPr/>
                <p14:nvPr/>
              </p14:nvContentPartPr>
              <p14:xfrm>
                <a:off x="3220904" y="517224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7C69D7-1B7B-6C69-BA76-0626040C74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5264" y="51362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274DC3-76A1-8B76-117B-FA1DC29AD0A4}"/>
                    </a:ext>
                  </a:extLst>
                </p14:cNvPr>
                <p14:cNvContentPartPr/>
                <p14:nvPr/>
              </p14:nvContentPartPr>
              <p14:xfrm>
                <a:off x="3220904" y="522696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274DC3-76A1-8B76-117B-FA1DC29AD0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5264" y="51913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89053A-5479-935C-D9D5-71CED785ED5C}"/>
                    </a:ext>
                  </a:extLst>
                </p14:cNvPr>
                <p14:cNvContentPartPr/>
                <p14:nvPr/>
              </p14:nvContentPartPr>
              <p14:xfrm>
                <a:off x="3261584" y="522696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89053A-5479-935C-D9D5-71CED785ED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25584" y="51913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C96337-8270-CE21-2559-835D6A86D723}"/>
                    </a:ext>
                  </a:extLst>
                </p14:cNvPr>
                <p14:cNvContentPartPr/>
                <p14:nvPr/>
              </p14:nvContentPartPr>
              <p14:xfrm>
                <a:off x="3302624" y="522696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C96337-8270-CE21-2559-835D6A86D7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66984" y="51913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EFBF68-6CF3-0D24-6CE6-C8B8DD60D9C1}"/>
                    </a:ext>
                  </a:extLst>
                </p14:cNvPr>
                <p14:cNvContentPartPr/>
                <p14:nvPr/>
              </p14:nvContentPartPr>
              <p14:xfrm>
                <a:off x="3302624" y="522696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EFBF68-6CF3-0D24-6CE6-C8B8DD60D9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66984" y="51913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D72473-3443-20E2-DCFC-B5CA5BF6976F}"/>
                    </a:ext>
                  </a:extLst>
                </p14:cNvPr>
                <p14:cNvContentPartPr/>
                <p14:nvPr/>
              </p14:nvContentPartPr>
              <p14:xfrm>
                <a:off x="3302624" y="517224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D72473-3443-20E2-DCFC-B5CA5BF697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66984" y="51362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AD4223-FD44-9310-B174-6F48BD17D0FB}"/>
              </a:ext>
            </a:extLst>
          </p:cNvPr>
          <p:cNvGrpSpPr/>
          <p:nvPr/>
        </p:nvGrpSpPr>
        <p:grpSpPr>
          <a:xfrm>
            <a:off x="3384704" y="1132684"/>
            <a:ext cx="122760" cy="13680"/>
            <a:chOff x="3384704" y="1132684"/>
            <a:chExt cx="122760" cy="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D91EBA-462F-0340-AD10-54F5DB513F1E}"/>
                    </a:ext>
                  </a:extLst>
                </p14:cNvPr>
                <p14:cNvContentPartPr/>
                <p14:nvPr/>
              </p14:nvContentPartPr>
              <p14:xfrm>
                <a:off x="3438704" y="1146004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D91EBA-462F-0340-AD10-54F5DB513F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3064" y="11103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345297-B4E3-1D11-73DF-DAA0B3D56760}"/>
                    </a:ext>
                  </a:extLst>
                </p14:cNvPr>
                <p14:cNvContentPartPr/>
                <p14:nvPr/>
              </p14:nvContentPartPr>
              <p14:xfrm>
                <a:off x="3438704" y="114600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345297-B4E3-1D11-73DF-DAA0B3D567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3064" y="11103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0B9446-E105-ED96-6E6D-C0650B8FE6BE}"/>
                    </a:ext>
                  </a:extLst>
                </p14:cNvPr>
                <p14:cNvContentPartPr/>
                <p14:nvPr/>
              </p14:nvContentPartPr>
              <p14:xfrm>
                <a:off x="3507104" y="1132684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0B9446-E105-ED96-6E6D-C0650B8FE6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1464" y="10966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E10253-5F06-D8DD-2D9C-4BBC1374A6E5}"/>
                    </a:ext>
                  </a:extLst>
                </p14:cNvPr>
                <p14:cNvContentPartPr/>
                <p14:nvPr/>
              </p14:nvContentPartPr>
              <p14:xfrm>
                <a:off x="3384704" y="113268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E10253-5F06-D8DD-2D9C-4BBC1374A6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48704" y="10966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B91B5E-A76F-F32E-4D55-9D1D64F2DAC8}"/>
              </a:ext>
            </a:extLst>
          </p:cNvPr>
          <p:cNvGrpSpPr/>
          <p:nvPr/>
        </p:nvGrpSpPr>
        <p:grpSpPr>
          <a:xfrm>
            <a:off x="4367144" y="3357124"/>
            <a:ext cx="54720" cy="55080"/>
            <a:chOff x="4367144" y="3357124"/>
            <a:chExt cx="54720" cy="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39826E-95CB-E027-1ECE-D51579C990B5}"/>
                    </a:ext>
                  </a:extLst>
                </p14:cNvPr>
                <p14:cNvContentPartPr/>
                <p14:nvPr/>
              </p14:nvContentPartPr>
              <p14:xfrm>
                <a:off x="4367144" y="3357124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39826E-95CB-E027-1ECE-D51579C990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31504" y="33211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F8B5C0-6258-6195-FBA5-23CC4A673E96}"/>
                    </a:ext>
                  </a:extLst>
                </p14:cNvPr>
                <p14:cNvContentPartPr/>
                <p14:nvPr/>
              </p14:nvContentPartPr>
              <p14:xfrm>
                <a:off x="4380824" y="341184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F8B5C0-6258-6195-FBA5-23CC4A673E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5184" y="33762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CEC7CA-FECD-3A46-F195-E4E5746E9EC9}"/>
                    </a:ext>
                  </a:extLst>
                </p14:cNvPr>
                <p14:cNvContentPartPr/>
                <p14:nvPr/>
              </p14:nvContentPartPr>
              <p14:xfrm>
                <a:off x="4421504" y="3398524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CEC7CA-FECD-3A46-F195-E4E5746E9E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5504" y="3362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69872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9F635-3322-54B4-6F62-62C3627DEA16}"/>
              </a:ext>
            </a:extLst>
          </p:cNvPr>
          <p:cNvSpPr txBox="1"/>
          <p:nvPr/>
        </p:nvSpPr>
        <p:spPr>
          <a:xfrm>
            <a:off x="639280" y="304800"/>
            <a:ext cx="8779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masis MT Pro Black" panose="02040A04050005020304" pitchFamily="18" charset="0"/>
              </a:rPr>
              <a:t>Move Players From Program Registration</a:t>
            </a:r>
          </a:p>
          <a:p>
            <a:pPr algn="ctr"/>
            <a:r>
              <a:rPr lang="en-US" sz="3200" b="1" dirty="0">
                <a:latin typeface="Amasis MT Pro Black" panose="02040A04050005020304" pitchFamily="18" charset="0"/>
              </a:rPr>
              <a:t>To</a:t>
            </a:r>
          </a:p>
          <a:p>
            <a:pPr algn="ctr"/>
            <a:r>
              <a:rPr lang="en-US" sz="3200" b="1" dirty="0">
                <a:latin typeface="Amasis MT Pro Black" panose="02040A04050005020304" pitchFamily="18" charset="0"/>
              </a:rPr>
              <a:t>Internal Roster Event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43B8F-2778-9BBA-B306-FF135089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71800"/>
            <a:ext cx="9906000" cy="58885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5EBECA-7CFF-C0C1-35CE-93368D8FAB5A}"/>
              </a:ext>
            </a:extLst>
          </p:cNvPr>
          <p:cNvCxnSpPr>
            <a:cxnSpLocks/>
          </p:cNvCxnSpPr>
          <p:nvPr/>
        </p:nvCxnSpPr>
        <p:spPr>
          <a:xfrm flipH="1">
            <a:off x="2819400" y="3581400"/>
            <a:ext cx="1371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972D41-6672-58C8-9AC3-2C790B4EA3B7}"/>
              </a:ext>
            </a:extLst>
          </p:cNvPr>
          <p:cNvSpPr txBox="1"/>
          <p:nvPr/>
        </p:nvSpPr>
        <p:spPr>
          <a:xfrm>
            <a:off x="838200" y="2438400"/>
            <a:ext cx="602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sis MT Pro Black" panose="02040A04050005020304" pitchFamily="18" charset="0"/>
              </a:rPr>
              <a:t>STEP 1: Dashboard &gt; Teams &gt; Roster Builder</a:t>
            </a:r>
          </a:p>
        </p:txBody>
      </p:sp>
    </p:spTree>
    <p:extLst>
      <p:ext uri="{BB962C8B-B14F-4D97-AF65-F5344CB8AC3E}">
        <p14:creationId xmlns:p14="http://schemas.microsoft.com/office/powerpoint/2010/main" val="220773444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73DAD-34EC-B477-854D-5C007A77D251}"/>
              </a:ext>
            </a:extLst>
          </p:cNvPr>
          <p:cNvSpPr txBox="1"/>
          <p:nvPr/>
        </p:nvSpPr>
        <p:spPr>
          <a:xfrm>
            <a:off x="762000" y="101078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masis MT Pro Black" panose="02040A04050005020304" pitchFamily="18" charset="0"/>
              </a:rPr>
              <a:t>STEP 2: Select Event &gt; SCI Internal Rosters Fall 2026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D064F9-34C8-2892-4727-662EBEBF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514600"/>
            <a:ext cx="9525000" cy="54681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0B67F4-49C5-C09C-CBD7-4B2B4CBAE7DE}"/>
              </a:ext>
            </a:extLst>
          </p:cNvPr>
          <p:cNvCxnSpPr>
            <a:cxnSpLocks/>
          </p:cNvCxnSpPr>
          <p:nvPr/>
        </p:nvCxnSpPr>
        <p:spPr>
          <a:xfrm>
            <a:off x="2667000" y="5060576"/>
            <a:ext cx="990600" cy="723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9939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BF3EC-44DB-E03A-8D4B-51678C548FE2}"/>
              </a:ext>
            </a:extLst>
          </p:cNvPr>
          <p:cNvSpPr txBox="1"/>
          <p:nvPr/>
        </p:nvSpPr>
        <p:spPr>
          <a:xfrm>
            <a:off x="2167218" y="1064567"/>
            <a:ext cx="670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masis MT Pro Black" panose="02040A04050005020304" pitchFamily="18" charset="0"/>
              </a:rPr>
              <a:t>STEP 3: Activate/Register Teams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B7BD0A-F148-34EB-807A-445F0182A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5104"/>
            <a:ext cx="9677400" cy="61602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A867CF-198D-7D72-EAF3-968B76EB62ED}"/>
              </a:ext>
            </a:extLst>
          </p:cNvPr>
          <p:cNvCxnSpPr>
            <a:cxnSpLocks/>
          </p:cNvCxnSpPr>
          <p:nvPr/>
        </p:nvCxnSpPr>
        <p:spPr>
          <a:xfrm>
            <a:off x="8382000" y="6019800"/>
            <a:ext cx="990600" cy="723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AC051AC-9654-B9B4-B364-2AC9A1C19F6E}"/>
              </a:ext>
            </a:extLst>
          </p:cNvPr>
          <p:cNvSpPr/>
          <p:nvPr/>
        </p:nvSpPr>
        <p:spPr>
          <a:xfrm>
            <a:off x="2209800" y="7467600"/>
            <a:ext cx="1219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BD079-A54F-86D6-5F7D-EC66DCDF5539}"/>
              </a:ext>
            </a:extLst>
          </p:cNvPr>
          <p:cNvGrpSpPr/>
          <p:nvPr/>
        </p:nvGrpSpPr>
        <p:grpSpPr>
          <a:xfrm>
            <a:off x="1637264" y="3875524"/>
            <a:ext cx="314280" cy="360"/>
            <a:chOff x="1637264" y="3875524"/>
            <a:chExt cx="3142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7A87D5-FB80-443A-A9D1-78F693D544BE}"/>
                    </a:ext>
                  </a:extLst>
                </p14:cNvPr>
                <p14:cNvContentPartPr/>
                <p14:nvPr/>
              </p14:nvContentPartPr>
              <p14:xfrm>
                <a:off x="1637264" y="3875524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7A87D5-FB80-443A-A9D1-78F693D544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0162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758408-9C3B-704B-117D-4896EDB7B012}"/>
                    </a:ext>
                  </a:extLst>
                </p14:cNvPr>
                <p14:cNvContentPartPr/>
                <p14:nvPr/>
              </p14:nvContentPartPr>
              <p14:xfrm>
                <a:off x="1678664" y="3875524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758408-9C3B-704B-117D-4896EDB7B0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4266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C60B78-93AA-4A86-5E28-42B5A4418D45}"/>
                    </a:ext>
                  </a:extLst>
                </p14:cNvPr>
                <p14:cNvContentPartPr/>
                <p14:nvPr/>
              </p14:nvContentPartPr>
              <p14:xfrm>
                <a:off x="1760384" y="387552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C60B78-93AA-4A86-5E28-42B5A4418D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2474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05AA76-D6B0-CDBB-B9CA-087801EEA048}"/>
                    </a:ext>
                  </a:extLst>
                </p14:cNvPr>
                <p14:cNvContentPartPr/>
                <p14:nvPr/>
              </p14:nvContentPartPr>
              <p14:xfrm>
                <a:off x="1760384" y="387552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05AA76-D6B0-CDBB-B9CA-087801EEA0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2474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618730-9537-5C92-3A2C-792C0F9E2CAC}"/>
                    </a:ext>
                  </a:extLst>
                </p14:cNvPr>
                <p14:cNvContentPartPr/>
                <p14:nvPr/>
              </p14:nvContentPartPr>
              <p14:xfrm>
                <a:off x="1801064" y="387552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618730-9537-5C92-3A2C-792C0F9E2C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542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8D2797-5BD3-84F8-3A9F-E36A1DA2B9E5}"/>
                    </a:ext>
                  </a:extLst>
                </p14:cNvPr>
                <p14:cNvContentPartPr/>
                <p14:nvPr/>
              </p14:nvContentPartPr>
              <p14:xfrm>
                <a:off x="1828784" y="3875524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8D2797-5BD3-84F8-3A9F-E36A1DA2B9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9314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424239-ABA9-AE04-03C5-11464BA84D9C}"/>
                    </a:ext>
                  </a:extLst>
                </p14:cNvPr>
                <p14:cNvContentPartPr/>
                <p14:nvPr/>
              </p14:nvContentPartPr>
              <p14:xfrm>
                <a:off x="1869464" y="387552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424239-ABA9-AE04-03C5-11464BA84D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3346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1F8BEA-D364-F8DC-D146-1E5A0CB40B00}"/>
                    </a:ext>
                  </a:extLst>
                </p14:cNvPr>
                <p14:cNvContentPartPr/>
                <p14:nvPr/>
              </p14:nvContentPartPr>
              <p14:xfrm>
                <a:off x="1924184" y="387552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1F8BEA-D364-F8DC-D146-1E5A0CB40B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8854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14C04F-AA55-0C56-3039-A492DFE5CA4A}"/>
                    </a:ext>
                  </a:extLst>
                </p14:cNvPr>
                <p14:cNvContentPartPr/>
                <p14:nvPr/>
              </p14:nvContentPartPr>
              <p14:xfrm>
                <a:off x="1951184" y="387552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14C04F-AA55-0C56-3039-A492DFE5CA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15544" y="38395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415845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749623-5D97-725A-D6B5-A30E162E14DB}"/>
              </a:ext>
            </a:extLst>
          </p:cNvPr>
          <p:cNvSpPr txBox="1"/>
          <p:nvPr/>
        </p:nvSpPr>
        <p:spPr>
          <a:xfrm>
            <a:off x="2902324" y="100078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STEP 4: Select Program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E463F942-E7D1-8BB2-0AA6-34444357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97353"/>
            <a:ext cx="9448800" cy="6324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96D7A-D14B-2F58-2410-E645962FB176}"/>
              </a:ext>
            </a:extLst>
          </p:cNvPr>
          <p:cNvCxnSpPr>
            <a:cxnSpLocks/>
          </p:cNvCxnSpPr>
          <p:nvPr/>
        </p:nvCxnSpPr>
        <p:spPr>
          <a:xfrm>
            <a:off x="5334000" y="4311878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E5BAC3-AB7D-6DE2-5A6B-A3D5BC4F80B2}"/>
              </a:ext>
            </a:extLst>
          </p:cNvPr>
          <p:cNvSpPr/>
          <p:nvPr/>
        </p:nvSpPr>
        <p:spPr>
          <a:xfrm>
            <a:off x="1524000" y="3429000"/>
            <a:ext cx="685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A1711-A799-24BD-17AA-53D239803147}"/>
              </a:ext>
            </a:extLst>
          </p:cNvPr>
          <p:cNvSpPr/>
          <p:nvPr/>
        </p:nvSpPr>
        <p:spPr>
          <a:xfrm>
            <a:off x="2362200" y="7620000"/>
            <a:ext cx="1143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9B2A5-F2B0-8D80-2A08-EF5DC21B766B}"/>
              </a:ext>
            </a:extLst>
          </p:cNvPr>
          <p:cNvSpPr txBox="1"/>
          <p:nvPr/>
        </p:nvSpPr>
        <p:spPr>
          <a:xfrm>
            <a:off x="6324600" y="4889956"/>
            <a:ext cx="16193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masis MT Pro Black" panose="02040A04050005020304" pitchFamily="18" charset="0"/>
              </a:rPr>
              <a:t>2026-2027 SCI Registration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972773-EBA3-FF12-EC1B-C698DA17A670}"/>
                  </a:ext>
                </a:extLst>
              </p14:cNvPr>
              <p14:cNvContentPartPr/>
              <p14:nvPr/>
            </p14:nvContentPartPr>
            <p14:xfrm>
              <a:off x="5158424" y="360264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972773-EBA3-FF12-EC1B-C698DA17A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2784" y="35670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9E6CD4-7058-F135-FC1A-EB3F44FAE8A7}"/>
                  </a:ext>
                </a:extLst>
              </p14:cNvPr>
              <p14:cNvContentPartPr/>
              <p14:nvPr/>
            </p14:nvContentPartPr>
            <p14:xfrm>
              <a:off x="5567744" y="361632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9E6CD4-7058-F135-FC1A-EB3F44FAE8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2104" y="358032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8316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E8D891-69DF-7513-2A94-0FB497036ACA}"/>
              </a:ext>
            </a:extLst>
          </p:cNvPr>
          <p:cNvSpPr txBox="1"/>
          <p:nvPr/>
        </p:nvSpPr>
        <p:spPr>
          <a:xfrm>
            <a:off x="2510118" y="1061193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masis MT Pro Black" panose="02040A04050005020304" pitchFamily="18" charset="0"/>
              </a:rPr>
              <a:t>STEP 5: Add Filter: PLAYER TEAM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B0333D1-92FB-182A-D5F1-28B88E50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927"/>
            <a:ext cx="9829800" cy="6552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BF3638-372C-431E-E034-DDC16D084932}"/>
              </a:ext>
            </a:extLst>
          </p:cNvPr>
          <p:cNvCxnSpPr>
            <a:cxnSpLocks/>
          </p:cNvCxnSpPr>
          <p:nvPr/>
        </p:nvCxnSpPr>
        <p:spPr>
          <a:xfrm flipH="1">
            <a:off x="2590800" y="4724400"/>
            <a:ext cx="381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307BC-CC38-6409-CAE0-327386182C94}"/>
              </a:ext>
            </a:extLst>
          </p:cNvPr>
          <p:cNvSpPr/>
          <p:nvPr/>
        </p:nvSpPr>
        <p:spPr>
          <a:xfrm>
            <a:off x="1333500" y="3734163"/>
            <a:ext cx="647700" cy="380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39EC1-A1A7-6673-81D4-85E6BF3D616C}"/>
              </a:ext>
            </a:extLst>
          </p:cNvPr>
          <p:cNvSpPr/>
          <p:nvPr/>
        </p:nvSpPr>
        <p:spPr>
          <a:xfrm>
            <a:off x="2209800" y="7848600"/>
            <a:ext cx="6096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801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EADD3B-2932-4201-BFEE-F9218F58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163"/>
            <a:ext cx="10058400" cy="64720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C570E0-018F-C34B-2D7E-DE15805B45B7}"/>
              </a:ext>
            </a:extLst>
          </p:cNvPr>
          <p:cNvSpPr/>
          <p:nvPr/>
        </p:nvSpPr>
        <p:spPr>
          <a:xfrm>
            <a:off x="990600" y="8458200"/>
            <a:ext cx="1447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F430-DCB2-D3A6-7BB4-83243E2D950E}"/>
              </a:ext>
            </a:extLst>
          </p:cNvPr>
          <p:cNvSpPr txBox="1"/>
          <p:nvPr/>
        </p:nvSpPr>
        <p:spPr>
          <a:xfrm>
            <a:off x="2438400" y="1013012"/>
            <a:ext cx="556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masis MT Pro Black" panose="02040A04050005020304" pitchFamily="18" charset="0"/>
              </a:rPr>
              <a:t>STEP 6: Sort by PLAYER TEAM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700930-8469-6950-D3BC-05E84C71360F}"/>
              </a:ext>
            </a:extLst>
          </p:cNvPr>
          <p:cNvCxnSpPr>
            <a:cxnSpLocks/>
          </p:cNvCxnSpPr>
          <p:nvPr/>
        </p:nvCxnSpPr>
        <p:spPr>
          <a:xfrm>
            <a:off x="3352800" y="6096000"/>
            <a:ext cx="990600" cy="587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809C93B-2EE1-C533-0132-AF7F2EA64F4F}"/>
              </a:ext>
            </a:extLst>
          </p:cNvPr>
          <p:cNvSpPr/>
          <p:nvPr/>
        </p:nvSpPr>
        <p:spPr>
          <a:xfrm>
            <a:off x="0" y="3810000"/>
            <a:ext cx="1447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309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AC3860C-77A5-2C37-E835-4E18BBAD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0058400" cy="6934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59410-E368-DB8B-0F36-179F91F0E928}"/>
              </a:ext>
            </a:extLst>
          </p:cNvPr>
          <p:cNvSpPr txBox="1"/>
          <p:nvPr/>
        </p:nvSpPr>
        <p:spPr>
          <a:xfrm>
            <a:off x="2057400" y="1066800"/>
            <a:ext cx="62023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masis MT Pro Black" panose="02040A04050005020304" pitchFamily="18" charset="0"/>
              </a:rPr>
              <a:t>STEP 7: Select Players &amp; Add to Team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CB33A-F1A0-6048-5EAB-BE24034F442D}"/>
              </a:ext>
            </a:extLst>
          </p:cNvPr>
          <p:cNvSpPr/>
          <p:nvPr/>
        </p:nvSpPr>
        <p:spPr>
          <a:xfrm>
            <a:off x="1066800" y="6400799"/>
            <a:ext cx="990600" cy="2895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F3A3F9-6424-A0FD-7B7A-9840DB61F000}"/>
              </a:ext>
            </a:extLst>
          </p:cNvPr>
          <p:cNvCxnSpPr>
            <a:cxnSpLocks/>
          </p:cNvCxnSpPr>
          <p:nvPr/>
        </p:nvCxnSpPr>
        <p:spPr>
          <a:xfrm flipH="1">
            <a:off x="952500" y="5322332"/>
            <a:ext cx="609600" cy="8000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8A032C-FC6C-F172-ADA5-CFD3767F9328}"/>
              </a:ext>
            </a:extLst>
          </p:cNvPr>
          <p:cNvCxnSpPr>
            <a:cxnSpLocks/>
          </p:cNvCxnSpPr>
          <p:nvPr/>
        </p:nvCxnSpPr>
        <p:spPr>
          <a:xfrm>
            <a:off x="8382000" y="5096435"/>
            <a:ext cx="990600" cy="587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57300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0C9D1-DF00-089C-DEFE-D866FA91A802}"/>
              </a:ext>
            </a:extLst>
          </p:cNvPr>
          <p:cNvSpPr txBox="1"/>
          <p:nvPr/>
        </p:nvSpPr>
        <p:spPr>
          <a:xfrm>
            <a:off x="609600" y="1219200"/>
            <a:ext cx="9067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REGISTRARS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July 1, 2026</a:t>
            </a:r>
          </a:p>
          <a:p>
            <a:pPr algn="ctr"/>
            <a:r>
              <a:rPr lang="en-US" sz="4400" dirty="0"/>
              <a:t>Begin Enrolling Teams</a:t>
            </a:r>
          </a:p>
          <a:p>
            <a:pPr algn="ctr"/>
            <a:r>
              <a:rPr lang="en-US" sz="4400" dirty="0"/>
              <a:t>into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b="1" dirty="0">
                <a:solidFill>
                  <a:srgbClr val="0070C0"/>
                </a:solidFill>
              </a:rPr>
              <a:t>LIJSL/ENYYSA 2026-2027</a:t>
            </a:r>
          </a:p>
          <a:p>
            <a:pPr algn="ctr"/>
            <a:endParaRPr lang="en-US" sz="4400" b="1" dirty="0">
              <a:solidFill>
                <a:srgbClr val="0070C0"/>
              </a:solidFill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</a:rPr>
              <a:t>SCI OFFICIAL ROSTERS &amp;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</a:rPr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57671445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10C482C-6FE5-9728-2EF4-E52574D6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31" y="1829626"/>
            <a:ext cx="9079338" cy="61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 member leagues within Eastern New York Youth Soccer Association (ENYYSA) and all clubs under each member league must comply with this NYS Public Health Law Requirement. </a:t>
            </a:r>
            <a:endParaRPr lang="en-US" altLang="en-US" sz="2400" b="1" dirty="0"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 AED Device must be readily accessible at every field complex that hosts any ENYYSA or LIJSL sanctioned club training/soccer games/tournaments/events.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Requires someone who is trained to operate an AED be present at every field complex that hosts ENYYSA or LIJSL sanctioned club training/soccer games/tournaments/events.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Each club must create a plan that includes the location of each AED at each facility; make sure that the AED is accessible at all times; that this information is distributed to all applicable club personnel.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AB4A0-7599-E5C6-57CD-1099633B1E48}"/>
              </a:ext>
            </a:extLst>
          </p:cNvPr>
          <p:cNvSpPr txBox="1"/>
          <p:nvPr/>
        </p:nvSpPr>
        <p:spPr>
          <a:xfrm>
            <a:off x="1447800" y="304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 eaLnBrk="1" latinLnBrk="0" hangingPunct="1"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NOTICE REMINDER</a:t>
            </a:r>
            <a:endParaRPr lang="en-US" sz="4400" dirty="0"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ctr" rtl="0" eaLnBrk="1" latinLnBrk="0" hangingPunct="1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AED REQUIREMENT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9680097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C786D1-462A-57CE-94CD-DF93FE40C85F}"/>
              </a:ext>
            </a:extLst>
          </p:cNvPr>
          <p:cNvSpPr txBox="1"/>
          <p:nvPr/>
        </p:nvSpPr>
        <p:spPr>
          <a:xfrm>
            <a:off x="914400" y="1705213"/>
            <a:ext cx="82296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Fall 2026</a:t>
            </a:r>
            <a:endParaRPr lang="en-US" sz="6600" b="1" spc="-10" dirty="0"/>
          </a:p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Guide</a:t>
            </a:r>
            <a:r>
              <a:rPr lang="en-US" sz="6600" b="1" spc="-20" dirty="0"/>
              <a:t> </a:t>
            </a:r>
            <a:r>
              <a:rPr lang="en-US" sz="6600" b="1" dirty="0"/>
              <a:t>to </a:t>
            </a:r>
            <a:r>
              <a:rPr lang="en-US" sz="6600" b="1" spc="-10" dirty="0"/>
              <a:t>Register </a:t>
            </a:r>
            <a:r>
              <a:rPr lang="en-US" sz="6600" b="1" spc="-25" dirty="0">
                <a:solidFill>
                  <a:srgbClr val="0070C0"/>
                </a:solidFill>
              </a:rPr>
              <a:t>TEAMS</a:t>
            </a:r>
          </a:p>
          <a:p>
            <a:pPr algn="ctr"/>
            <a:r>
              <a:rPr lang="en-US" sz="6600" b="1" spc="-15" dirty="0"/>
              <a:t> </a:t>
            </a:r>
            <a:r>
              <a:rPr lang="en-US" sz="4400" b="1" spc="-15" dirty="0"/>
              <a:t>Into</a:t>
            </a:r>
            <a:r>
              <a:rPr lang="en-US" sz="6600" b="1" spc="-15" dirty="0"/>
              <a:t> </a:t>
            </a:r>
          </a:p>
          <a:p>
            <a:pPr algn="ctr"/>
            <a:r>
              <a:rPr lang="en-US" sz="4800" b="1" spc="-15" dirty="0"/>
              <a:t>LIJSL/ENYYSA 2026-2027</a:t>
            </a:r>
          </a:p>
          <a:p>
            <a:pPr algn="ctr"/>
            <a:r>
              <a:rPr lang="en-US" sz="4800" b="1" spc="-15" dirty="0"/>
              <a:t>SCI Official Rosters &amp; Cards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8597385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8550" y="678181"/>
            <a:ext cx="1003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10" dirty="0">
                <a:solidFill>
                  <a:srgbClr val="D9D9D9"/>
                </a:solidFill>
                <a:latin typeface="Verdana"/>
                <a:cs typeface="Verdana"/>
                <a:hlinkClick r:id="rId2"/>
              </a:rPr>
              <a:t>www.gotsport.com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200" y="2751346"/>
            <a:ext cx="6283999" cy="93519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2000" u="sng" spc="-9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Step</a:t>
            </a:r>
            <a:r>
              <a:rPr sz="2000" u="sng" spc="-8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9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1:</a:t>
            </a:r>
            <a:r>
              <a:rPr sz="2000" spc="-85" dirty="0">
                <a:solidFill>
                  <a:srgbClr val="403E41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From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your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Dashboard,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either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select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Teams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tab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403E41"/>
                </a:solidFill>
                <a:latin typeface="Lucida Sans"/>
                <a:cs typeface="Lucida Sans"/>
              </a:rPr>
              <a:t>or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click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Club Management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module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on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left-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hand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side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and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select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Teams</a:t>
            </a:r>
            <a:endParaRPr sz="2000" dirty="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929489"/>
            <a:ext cx="1807464" cy="11765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0200" y="1350537"/>
            <a:ext cx="1287145" cy="340478"/>
          </a:xfrm>
          <a:prstGeom prst="rect">
            <a:avLst/>
          </a:prstGeom>
          <a:solidFill>
            <a:srgbClr val="58B252"/>
          </a:solidFill>
        </p:spPr>
        <p:txBody>
          <a:bodyPr vert="horz" wrap="square" lIns="0" tIns="123825" rIns="0" bIns="0" rtlCol="0">
            <a:spAutoFit/>
          </a:bodyPr>
          <a:lstStyle/>
          <a:p>
            <a:pPr marL="207010">
              <a:spcBef>
                <a:spcPts val="975"/>
              </a:spcBef>
            </a:pPr>
            <a:r>
              <a:rPr sz="1400" spc="-240" dirty="0">
                <a:solidFill>
                  <a:srgbClr val="FFFFFF"/>
                </a:solidFill>
                <a:latin typeface="Arial Black"/>
                <a:cs typeface="Arial Black"/>
              </a:rPr>
              <a:t>TASK</a:t>
            </a:r>
            <a:r>
              <a:rPr sz="14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200" y="1293476"/>
            <a:ext cx="3124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65" dirty="0">
                <a:solidFill>
                  <a:srgbClr val="122E6E"/>
                </a:solidFill>
                <a:latin typeface="Arial Black"/>
                <a:cs typeface="Arial Black"/>
              </a:rPr>
              <a:t>Go</a:t>
            </a:r>
            <a:r>
              <a:rPr sz="2800" spc="-14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80" dirty="0">
                <a:solidFill>
                  <a:srgbClr val="122E6E"/>
                </a:solidFill>
                <a:latin typeface="Arial Black"/>
                <a:cs typeface="Arial Black"/>
              </a:rPr>
              <a:t>to</a:t>
            </a:r>
            <a:r>
              <a:rPr sz="2800" spc="-14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200" dirty="0">
                <a:solidFill>
                  <a:srgbClr val="122E6E"/>
                </a:solidFill>
                <a:latin typeface="Arial Black"/>
                <a:cs typeface="Arial Black"/>
              </a:rPr>
              <a:t>Teams</a:t>
            </a:r>
            <a:r>
              <a:rPr sz="2800" spc="-13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100" dirty="0">
                <a:solidFill>
                  <a:srgbClr val="122E6E"/>
                </a:solidFill>
                <a:latin typeface="Arial Black"/>
                <a:cs typeface="Arial Black"/>
              </a:rPr>
              <a:t>List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" y="3886200"/>
            <a:ext cx="8305800" cy="399331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8550" y="678181"/>
            <a:ext cx="1003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10" dirty="0">
                <a:solidFill>
                  <a:srgbClr val="D9D9D9"/>
                </a:solidFill>
                <a:latin typeface="Verdana"/>
                <a:cs typeface="Verdana"/>
                <a:hlinkClick r:id="rId2"/>
              </a:rPr>
              <a:t>www.gotsport.com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409" y="1295400"/>
            <a:ext cx="1287145" cy="325730"/>
          </a:xfrm>
          <a:prstGeom prst="rect">
            <a:avLst/>
          </a:prstGeom>
          <a:solidFill>
            <a:srgbClr val="58B252"/>
          </a:solidFill>
        </p:spPr>
        <p:txBody>
          <a:bodyPr vert="horz" wrap="square" lIns="0" tIns="109220" rIns="0" bIns="0" rtlCol="0">
            <a:spAutoFit/>
          </a:bodyPr>
          <a:lstStyle/>
          <a:p>
            <a:pPr marL="343535">
              <a:spcBef>
                <a:spcPts val="860"/>
              </a:spcBef>
            </a:pPr>
            <a:r>
              <a:rPr sz="1400" spc="-240" dirty="0">
                <a:solidFill>
                  <a:srgbClr val="FFFFFF"/>
                </a:solidFill>
                <a:latin typeface="Arial Black"/>
                <a:cs typeface="Arial Black"/>
              </a:rPr>
              <a:t>TASK</a:t>
            </a:r>
            <a:r>
              <a:rPr sz="14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3550" y="2689382"/>
            <a:ext cx="6982250" cy="635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5000"/>
              </a:lnSpc>
              <a:spcBef>
                <a:spcPts val="100"/>
              </a:spcBef>
            </a:pPr>
            <a:r>
              <a:rPr sz="2000" u="sng" spc="-9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Step</a:t>
            </a:r>
            <a:r>
              <a:rPr sz="2000" u="sng" spc="-80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0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1</a:t>
            </a:r>
            <a:r>
              <a:rPr sz="2000" spc="-100" dirty="0">
                <a:solidFill>
                  <a:srgbClr val="403E41"/>
                </a:solidFill>
                <a:latin typeface="Lucida Sans"/>
                <a:cs typeface="Lucida Sans"/>
              </a:rPr>
              <a:t>: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Once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403E41"/>
                </a:solidFill>
                <a:latin typeface="Lucida Sans"/>
                <a:cs typeface="Lucida Sans"/>
              </a:rPr>
              <a:t>On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Teams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Page,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Click </a:t>
            </a:r>
            <a:r>
              <a:rPr sz="2000" spc="-40" dirty="0">
                <a:solidFill>
                  <a:srgbClr val="403E41"/>
                </a:solidFill>
                <a:latin typeface="Lucida Sans"/>
                <a:cs typeface="Lucida Sans"/>
              </a:rPr>
              <a:t>Registration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85" dirty="0">
                <a:solidFill>
                  <a:srgbClr val="403E41"/>
                </a:solidFill>
                <a:latin typeface="Lucida Sans"/>
                <a:cs typeface="Lucida Sans"/>
              </a:rPr>
              <a:t>Tab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to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45" dirty="0">
                <a:solidFill>
                  <a:srgbClr val="403E41"/>
                </a:solidFill>
                <a:latin typeface="Lucida Sans"/>
                <a:cs typeface="Lucida Sans"/>
              </a:rPr>
              <a:t>scroll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Down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and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Find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45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Official Event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for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LIJSL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6637" y="1295400"/>
            <a:ext cx="44243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70" dirty="0">
                <a:solidFill>
                  <a:srgbClr val="122E6E"/>
                </a:solidFill>
                <a:latin typeface="Arial Black"/>
                <a:cs typeface="Arial Black"/>
              </a:rPr>
              <a:t>Click</a:t>
            </a:r>
            <a:r>
              <a:rPr sz="2800" spc="-12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114" dirty="0">
                <a:solidFill>
                  <a:srgbClr val="122E6E"/>
                </a:solidFill>
                <a:latin typeface="Arial Black"/>
                <a:cs typeface="Arial Black"/>
              </a:rPr>
              <a:t>Registration </a:t>
            </a:r>
            <a:r>
              <a:rPr sz="2800" spc="-145" dirty="0">
                <a:solidFill>
                  <a:srgbClr val="122E6E"/>
                </a:solidFill>
                <a:latin typeface="Arial Black"/>
                <a:cs typeface="Arial Black"/>
              </a:rPr>
              <a:t>Tab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9408" y="3614377"/>
            <a:ext cx="7479791" cy="48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4336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200" y="1926767"/>
            <a:ext cx="1241425" cy="351378"/>
          </a:xfrm>
          <a:prstGeom prst="rect">
            <a:avLst/>
          </a:prstGeom>
          <a:solidFill>
            <a:srgbClr val="57B152"/>
          </a:solidFill>
          <a:ln w="12700">
            <a:solidFill>
              <a:srgbClr val="3E813A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344170">
              <a:spcBef>
                <a:spcPts val="106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TASK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 b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800" y="1491679"/>
            <a:ext cx="6629400" cy="870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2800" spc="-150" dirty="0">
                <a:solidFill>
                  <a:srgbClr val="122E6E"/>
                </a:solidFill>
                <a:latin typeface="Arial Black"/>
                <a:cs typeface="Arial Black"/>
              </a:rPr>
              <a:t>Locate</a:t>
            </a:r>
            <a:r>
              <a:rPr sz="2800" spc="-105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65" dirty="0">
                <a:solidFill>
                  <a:srgbClr val="122E6E"/>
                </a:solidFill>
                <a:latin typeface="Arial Black"/>
                <a:cs typeface="Arial Black"/>
              </a:rPr>
              <a:t>the</a:t>
            </a:r>
            <a:r>
              <a:rPr sz="2800" spc="-105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220" dirty="0">
                <a:solidFill>
                  <a:srgbClr val="122E6E"/>
                </a:solidFill>
                <a:latin typeface="Arial Black"/>
                <a:cs typeface="Arial Black"/>
              </a:rPr>
              <a:t>ENYYSA/LIJSL</a:t>
            </a:r>
            <a:r>
              <a:rPr sz="2800" spc="-11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75" dirty="0">
                <a:solidFill>
                  <a:srgbClr val="122E6E"/>
                </a:solidFill>
                <a:latin typeface="Arial Black"/>
                <a:cs typeface="Arial Black"/>
              </a:rPr>
              <a:t>2</a:t>
            </a:r>
            <a:r>
              <a:rPr lang="en-US" sz="2800" spc="-75" dirty="0">
                <a:solidFill>
                  <a:srgbClr val="122E6E"/>
                </a:solidFill>
                <a:latin typeface="Arial Black"/>
                <a:cs typeface="Arial Black"/>
              </a:rPr>
              <a:t>026</a:t>
            </a:r>
            <a:r>
              <a:rPr sz="2800" spc="-75" dirty="0">
                <a:solidFill>
                  <a:srgbClr val="122E6E"/>
                </a:solidFill>
                <a:latin typeface="Arial Black"/>
                <a:cs typeface="Arial Black"/>
              </a:rPr>
              <a:t>/</a:t>
            </a:r>
            <a:r>
              <a:rPr lang="en-US" sz="2800" spc="-75" dirty="0">
                <a:solidFill>
                  <a:srgbClr val="122E6E"/>
                </a:solidFill>
                <a:latin typeface="Arial Black"/>
                <a:cs typeface="Arial Black"/>
              </a:rPr>
              <a:t>20</a:t>
            </a:r>
            <a:r>
              <a:rPr sz="2800" spc="-75" dirty="0">
                <a:solidFill>
                  <a:srgbClr val="122E6E"/>
                </a:solidFill>
                <a:latin typeface="Arial Black"/>
                <a:cs typeface="Arial Black"/>
              </a:rPr>
              <a:t>2</a:t>
            </a:r>
            <a:r>
              <a:rPr lang="en-US" sz="2800" spc="-75" dirty="0">
                <a:solidFill>
                  <a:srgbClr val="122E6E"/>
                </a:solidFill>
                <a:latin typeface="Arial Black"/>
                <a:cs typeface="Arial Black"/>
              </a:rPr>
              <a:t>7</a:t>
            </a:r>
            <a:r>
              <a:rPr sz="2800" spc="-75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90" dirty="0">
                <a:solidFill>
                  <a:srgbClr val="122E6E"/>
                </a:solidFill>
                <a:latin typeface="Arial Black"/>
                <a:cs typeface="Arial Black"/>
              </a:rPr>
              <a:t>official</a:t>
            </a:r>
            <a:r>
              <a:rPr sz="2800" spc="-114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105" dirty="0">
                <a:solidFill>
                  <a:srgbClr val="122E6E"/>
                </a:solidFill>
                <a:latin typeface="Arial Black"/>
                <a:cs typeface="Arial Black"/>
              </a:rPr>
              <a:t>rosters </a:t>
            </a:r>
            <a:r>
              <a:rPr sz="2800" spc="-260" dirty="0">
                <a:solidFill>
                  <a:srgbClr val="122E6E"/>
                </a:solidFill>
                <a:latin typeface="Arial Black"/>
                <a:cs typeface="Arial Black"/>
              </a:rPr>
              <a:t>&amp;</a:t>
            </a:r>
            <a:r>
              <a:rPr sz="2800" spc="-11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150" dirty="0">
                <a:solidFill>
                  <a:srgbClr val="122E6E"/>
                </a:solidFill>
                <a:latin typeface="Arial Black"/>
                <a:cs typeface="Arial Black"/>
              </a:rPr>
              <a:t>cards</a:t>
            </a:r>
            <a:r>
              <a:rPr sz="2800" spc="-11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122E6E"/>
                </a:solidFill>
                <a:latin typeface="Arial Black"/>
                <a:cs typeface="Arial Black"/>
              </a:rPr>
              <a:t>event</a:t>
            </a:r>
            <a:endParaRPr sz="2800" dirty="0">
              <a:latin typeface="Arial Black"/>
              <a:cs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DB2EEF-323E-527D-01A7-C0FF8EC99721}"/>
                  </a:ext>
                </a:extLst>
              </p14:cNvPr>
              <p14:cNvContentPartPr/>
              <p14:nvPr/>
            </p14:nvContentPartPr>
            <p14:xfrm>
              <a:off x="3410611" y="32508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DB2EEF-323E-527D-01A7-C0FF8EC997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4611" y="3215246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4E1530E-9254-EDA2-3772-19F45E3D1199}"/>
              </a:ext>
            </a:extLst>
          </p:cNvPr>
          <p:cNvGrpSpPr/>
          <p:nvPr/>
        </p:nvGrpSpPr>
        <p:grpSpPr>
          <a:xfrm>
            <a:off x="3744331" y="3250886"/>
            <a:ext cx="360" cy="58680"/>
            <a:chOff x="3744331" y="3250886"/>
            <a:chExt cx="360" cy="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1F0181-004F-124E-D459-23DD4EEDA248}"/>
                    </a:ext>
                  </a:extLst>
                </p14:cNvPr>
                <p14:cNvContentPartPr/>
                <p14:nvPr/>
              </p14:nvContentPartPr>
              <p14:xfrm>
                <a:off x="3744331" y="3250886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1F0181-004F-124E-D459-23DD4EEDA2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8691" y="321524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1972ED-5D17-0550-0B2A-DD0682FF41A0}"/>
                    </a:ext>
                  </a:extLst>
                </p14:cNvPr>
                <p14:cNvContentPartPr/>
                <p14:nvPr/>
              </p14:nvContentPartPr>
              <p14:xfrm>
                <a:off x="3744331" y="330920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1972ED-5D17-0550-0B2A-DD0682FF41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8691" y="327356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F8FDEC-0277-8483-317E-2D2F48643BA1}"/>
                  </a:ext>
                </a:extLst>
              </p14:cNvPr>
              <p14:cNvContentPartPr/>
              <p14:nvPr/>
            </p14:nvContentPartPr>
            <p14:xfrm>
              <a:off x="3410611" y="333800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F8FDEC-0277-8483-317E-2D2F48643B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4611" y="33023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D77FA8-0DD3-F1E3-6818-EB86805B2E26}"/>
                  </a:ext>
                </a:extLst>
              </p14:cNvPr>
              <p14:cNvContentPartPr/>
              <p14:nvPr/>
            </p14:nvContentPartPr>
            <p14:xfrm>
              <a:off x="3396211" y="584900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D77FA8-0DD3-F1E3-6818-EB86805B2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211" y="58133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B464DC-CA20-4D35-E5DD-19D8E18352AC}"/>
                  </a:ext>
                </a:extLst>
              </p14:cNvPr>
              <p14:cNvContentPartPr/>
              <p14:nvPr/>
            </p14:nvContentPartPr>
            <p14:xfrm>
              <a:off x="3715531" y="587780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B464DC-CA20-4D35-E5DD-19D8E18352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891" y="58421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1ED537-249A-BEDA-AAED-A41B2765C844}"/>
                  </a:ext>
                </a:extLst>
              </p14:cNvPr>
              <p14:cNvContentPartPr/>
              <p14:nvPr/>
            </p14:nvContentPartPr>
            <p14:xfrm>
              <a:off x="3729931" y="57910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1ED537-249A-BEDA-AAED-A41B2765C8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4291" y="5755046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F8A369D-AD76-9FF2-C153-272571DEA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0" y="3951347"/>
            <a:ext cx="9296040" cy="313525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2492" y="1143000"/>
            <a:ext cx="1287145" cy="322524"/>
          </a:xfrm>
          <a:prstGeom prst="rect">
            <a:avLst/>
          </a:prstGeom>
          <a:solidFill>
            <a:srgbClr val="58B25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275590">
              <a:spcBef>
                <a:spcPts val="835"/>
              </a:spcBef>
            </a:pPr>
            <a:r>
              <a:rPr sz="1400" spc="-240" dirty="0">
                <a:solidFill>
                  <a:srgbClr val="FFFFFF"/>
                </a:solidFill>
                <a:latin typeface="Arial Black"/>
                <a:cs typeface="Arial Black"/>
              </a:rPr>
              <a:t>TASK</a:t>
            </a:r>
            <a:r>
              <a:rPr sz="14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492" y="2269935"/>
            <a:ext cx="8074381" cy="93237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160"/>
              </a:spcBef>
            </a:pPr>
            <a:r>
              <a:rPr sz="2000" u="sng" spc="-9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Step</a:t>
            </a:r>
            <a:r>
              <a:rPr sz="2000" u="sng" spc="-85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90" dirty="0">
                <a:solidFill>
                  <a:srgbClr val="403E41"/>
                </a:solidFill>
                <a:uFill>
                  <a:solidFill>
                    <a:srgbClr val="403E41"/>
                  </a:solidFill>
                </a:uFill>
                <a:latin typeface="Arial Black"/>
                <a:cs typeface="Arial Black"/>
              </a:rPr>
              <a:t>1:</a:t>
            </a:r>
            <a:r>
              <a:rPr sz="2000" spc="-95" dirty="0">
                <a:solidFill>
                  <a:srgbClr val="403E41"/>
                </a:solidFill>
                <a:latin typeface="Arial Black"/>
                <a:cs typeface="Arial Black"/>
              </a:rPr>
              <a:t> </a:t>
            </a:r>
            <a:r>
              <a:rPr sz="2000" spc="-60" dirty="0">
                <a:solidFill>
                  <a:srgbClr val="403E41"/>
                </a:solidFill>
                <a:latin typeface="Lucida Sans"/>
                <a:cs typeface="Lucida Sans"/>
              </a:rPr>
              <a:t>Click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40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Register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403E41"/>
                </a:solidFill>
                <a:latin typeface="Lucida Sans"/>
                <a:cs typeface="Lucida Sans"/>
              </a:rPr>
              <a:t>Button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From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5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Previous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0" dirty="0">
                <a:solidFill>
                  <a:srgbClr val="403E41"/>
                </a:solidFill>
                <a:latin typeface="Lucida Sans"/>
                <a:cs typeface="Lucida Sans"/>
              </a:rPr>
              <a:t>Image</a:t>
            </a:r>
            <a:r>
              <a:rPr lang="en-US" sz="2000" spc="-70" dirty="0">
                <a:solidFill>
                  <a:srgbClr val="403E41"/>
                </a:solidFill>
                <a:latin typeface="Lucida Sans"/>
                <a:cs typeface="Lucida Sans"/>
              </a:rPr>
              <a:t>. Then Click Application Form. 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You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403E41"/>
                </a:solidFill>
                <a:latin typeface="Lucida Sans"/>
                <a:cs typeface="Lucida Sans"/>
              </a:rPr>
              <a:t>Need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00" dirty="0">
                <a:solidFill>
                  <a:srgbClr val="403E41"/>
                </a:solidFill>
                <a:latin typeface="Lucida Sans"/>
                <a:cs typeface="Lucida Sans"/>
              </a:rPr>
              <a:t>To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Register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403E41"/>
                </a:solidFill>
                <a:latin typeface="Lucida Sans"/>
                <a:cs typeface="Lucida Sans"/>
              </a:rPr>
              <a:t>One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Team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5" dirty="0">
                <a:solidFill>
                  <a:srgbClr val="403E41"/>
                </a:solidFill>
                <a:latin typeface="Lucida Sans"/>
                <a:cs typeface="Lucida Sans"/>
              </a:rPr>
              <a:t>At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A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45" dirty="0">
                <a:solidFill>
                  <a:srgbClr val="403E41"/>
                </a:solidFill>
                <a:latin typeface="Lucida Sans"/>
                <a:cs typeface="Lucida Sans"/>
              </a:rPr>
              <a:t>Time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5" dirty="0">
                <a:solidFill>
                  <a:srgbClr val="403E41"/>
                </a:solidFill>
                <a:latin typeface="Lucida Sans"/>
                <a:cs typeface="Lucida Sans"/>
              </a:rPr>
              <a:t>then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return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to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this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403E41"/>
                </a:solidFill>
                <a:latin typeface="Lucida Sans"/>
                <a:cs typeface="Lucida Sans"/>
              </a:rPr>
              <a:t>screen</a:t>
            </a:r>
            <a:r>
              <a:rPr sz="2000" spc="-1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5" dirty="0">
                <a:solidFill>
                  <a:srgbClr val="403E41"/>
                </a:solidFill>
                <a:latin typeface="Lucida Sans"/>
                <a:cs typeface="Lucida Sans"/>
              </a:rPr>
              <a:t>and</a:t>
            </a:r>
            <a:r>
              <a:rPr sz="2000" spc="-6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35" dirty="0">
                <a:solidFill>
                  <a:srgbClr val="403E41"/>
                </a:solidFill>
                <a:latin typeface="Lucida Sans"/>
                <a:cs typeface="Lucida Sans"/>
              </a:rPr>
              <a:t>register</a:t>
            </a:r>
            <a:r>
              <a:rPr sz="2000" spc="-75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15" dirty="0">
                <a:solidFill>
                  <a:srgbClr val="403E41"/>
                </a:solidFill>
                <a:latin typeface="Lucida Sans"/>
                <a:cs typeface="Lucida Sans"/>
              </a:rPr>
              <a:t>the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50" dirty="0">
                <a:solidFill>
                  <a:srgbClr val="403E41"/>
                </a:solidFill>
                <a:latin typeface="Lucida Sans"/>
                <a:cs typeface="Lucida Sans"/>
              </a:rPr>
              <a:t>next</a:t>
            </a:r>
            <a:r>
              <a:rPr sz="2000" spc="-70" dirty="0">
                <a:solidFill>
                  <a:srgbClr val="403E41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403E41"/>
                </a:solidFill>
                <a:latin typeface="Lucida Sans"/>
                <a:cs typeface="Lucida Sans"/>
              </a:rPr>
              <a:t>team.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1144923"/>
            <a:ext cx="6096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spc="-140" dirty="0">
                <a:solidFill>
                  <a:srgbClr val="122E6E"/>
                </a:solidFill>
                <a:latin typeface="Arial Black"/>
                <a:cs typeface="Arial Black"/>
              </a:rPr>
              <a:t>Register</a:t>
            </a:r>
            <a:r>
              <a:rPr sz="2800" spc="-12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35" dirty="0">
                <a:solidFill>
                  <a:srgbClr val="122E6E"/>
                </a:solidFill>
                <a:latin typeface="Arial Black"/>
                <a:cs typeface="Arial Black"/>
              </a:rPr>
              <a:t>for</a:t>
            </a:r>
            <a:r>
              <a:rPr sz="2800" spc="-12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85" dirty="0">
                <a:solidFill>
                  <a:srgbClr val="122E6E"/>
                </a:solidFill>
                <a:latin typeface="Arial Black"/>
                <a:cs typeface="Arial Black"/>
              </a:rPr>
              <a:t>the</a:t>
            </a:r>
            <a:r>
              <a:rPr sz="2800" spc="-114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90" dirty="0">
                <a:solidFill>
                  <a:srgbClr val="122E6E"/>
                </a:solidFill>
                <a:latin typeface="Arial Black"/>
                <a:cs typeface="Arial Black"/>
              </a:rPr>
              <a:t>roster</a:t>
            </a:r>
            <a:r>
              <a:rPr sz="2800" spc="-12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90" dirty="0">
                <a:solidFill>
                  <a:srgbClr val="122E6E"/>
                </a:solidFill>
                <a:latin typeface="Arial Black"/>
                <a:cs typeface="Arial Black"/>
              </a:rPr>
              <a:t>and</a:t>
            </a:r>
            <a:r>
              <a:rPr sz="2800" spc="-125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90" dirty="0">
                <a:solidFill>
                  <a:srgbClr val="122E6E"/>
                </a:solidFill>
                <a:latin typeface="Arial Black"/>
                <a:cs typeface="Arial Black"/>
              </a:rPr>
              <a:t>player</a:t>
            </a:r>
            <a:r>
              <a:rPr sz="2800" spc="-120" dirty="0">
                <a:solidFill>
                  <a:srgbClr val="122E6E"/>
                </a:solidFill>
                <a:latin typeface="Arial Black"/>
                <a:cs typeface="Arial Black"/>
              </a:rPr>
              <a:t> </a:t>
            </a:r>
            <a:r>
              <a:rPr sz="2800" spc="-110" dirty="0">
                <a:solidFill>
                  <a:srgbClr val="122E6E"/>
                </a:solidFill>
                <a:latin typeface="Arial Black"/>
                <a:cs typeface="Arial Black"/>
              </a:rPr>
              <a:t>cards </a:t>
            </a:r>
            <a:r>
              <a:rPr sz="2800" spc="-10" dirty="0">
                <a:solidFill>
                  <a:srgbClr val="122E6E"/>
                </a:solidFill>
                <a:latin typeface="Arial Black"/>
                <a:cs typeface="Arial Black"/>
              </a:rPr>
              <a:t>event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673D1-A220-C601-CA5E-86367A31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52800"/>
            <a:ext cx="9525000" cy="6019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2AB67C-C034-E503-2661-2ABFD070AAC3}"/>
              </a:ext>
            </a:extLst>
          </p:cNvPr>
          <p:cNvCxnSpPr/>
          <p:nvPr/>
        </p:nvCxnSpPr>
        <p:spPr>
          <a:xfrm>
            <a:off x="8610600" y="6858000"/>
            <a:ext cx="356273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64067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6400" y="1219200"/>
            <a:ext cx="7772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80"/>
              </a:spcBef>
            </a:pPr>
            <a:r>
              <a:rPr sz="1600" b="1" spc="-50" dirty="0">
                <a:latin typeface="Verdana"/>
                <a:cs typeface="Verdana"/>
              </a:rPr>
              <a:t>In</a:t>
            </a:r>
            <a:r>
              <a:rPr sz="1600" b="1" spc="-55" dirty="0">
                <a:latin typeface="Verdana"/>
                <a:cs typeface="Verdana"/>
              </a:rPr>
              <a:t> </a:t>
            </a:r>
            <a:r>
              <a:rPr sz="1600" b="1" spc="-20" dirty="0">
                <a:latin typeface="Verdana"/>
                <a:cs typeface="Verdana"/>
              </a:rPr>
              <a:t>Case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You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spc="-35" dirty="0">
                <a:latin typeface="Verdana"/>
                <a:cs typeface="Verdana"/>
              </a:rPr>
              <a:t>See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A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Message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Stating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That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The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Level</a:t>
            </a:r>
            <a:r>
              <a:rPr sz="1600" b="1" spc="-55" dirty="0">
                <a:latin typeface="Verdana"/>
                <a:cs typeface="Verdana"/>
              </a:rPr>
              <a:t> </a:t>
            </a:r>
            <a:r>
              <a:rPr sz="1600" b="1" spc="-95" dirty="0">
                <a:latin typeface="Verdana"/>
                <a:cs typeface="Verdana"/>
              </a:rPr>
              <a:t>Is</a:t>
            </a:r>
            <a:r>
              <a:rPr sz="1600" b="1" spc="-5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Not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Allowed,</a:t>
            </a:r>
            <a:r>
              <a:rPr sz="1600" b="1" spc="-5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You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Can</a:t>
            </a:r>
            <a:r>
              <a:rPr sz="1600" b="1" spc="-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Click </a:t>
            </a:r>
            <a:r>
              <a:rPr sz="1600" b="1" dirty="0">
                <a:latin typeface="Verdana"/>
                <a:cs typeface="Verdana"/>
              </a:rPr>
              <a:t>On</a:t>
            </a:r>
            <a:r>
              <a:rPr sz="1600" b="1" spc="-2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The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Team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Name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and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Change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it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Before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Clicking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spc="-45" dirty="0">
                <a:latin typeface="Verdana"/>
                <a:cs typeface="Verdana"/>
              </a:rPr>
              <a:t>Save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At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The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Bottom.</a:t>
            </a:r>
            <a:endParaRPr sz="1600" b="1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C324EB-0084-539B-2FC4-83731BFFDFF1}"/>
                  </a:ext>
                </a:extLst>
              </p14:cNvPr>
              <p14:cNvContentPartPr/>
              <p14:nvPr/>
            </p14:nvContentPartPr>
            <p14:xfrm>
              <a:off x="1790779" y="7005426"/>
              <a:ext cx="58680" cy="9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C324EB-0084-539B-2FC4-83731BFFD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2779" y="6897426"/>
                <a:ext cx="94320" cy="306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07D9A3A-C35B-FB53-D0CE-C773D4BF9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1804"/>
            <a:ext cx="9525000" cy="66131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3E9801-13E0-3BFE-59FE-8A5818082513}"/>
              </a:ext>
            </a:extLst>
          </p:cNvPr>
          <p:cNvCxnSpPr>
            <a:cxnSpLocks/>
          </p:cNvCxnSpPr>
          <p:nvPr/>
        </p:nvCxnSpPr>
        <p:spPr>
          <a:xfrm>
            <a:off x="5029200" y="68580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1500" y="1066800"/>
            <a:ext cx="8915400" cy="180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lang="en-US" sz="1600" b="1" spc="-20" dirty="0">
                <a:latin typeface="Verdana"/>
                <a:cs typeface="Verdana"/>
              </a:rPr>
              <a:t>Click “Competitive Level” And Make Sure Rec Plus (Club vs Club) is Selected.</a:t>
            </a:r>
            <a:endParaRPr sz="1600" b="1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C324EB-0084-539B-2FC4-83731BFFDFF1}"/>
                  </a:ext>
                </a:extLst>
              </p14:cNvPr>
              <p14:cNvContentPartPr/>
              <p14:nvPr/>
            </p14:nvContentPartPr>
            <p14:xfrm>
              <a:off x="1790779" y="7005426"/>
              <a:ext cx="58680" cy="9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C324EB-0084-539B-2FC4-83731BFFD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2779" y="6897426"/>
                <a:ext cx="94320" cy="306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828FE3-D7B6-4929-E63E-DCE135B83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9372600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A4071-518B-9467-F769-3859D67CB023}"/>
              </a:ext>
            </a:extLst>
          </p:cNvPr>
          <p:cNvCxnSpPr>
            <a:cxnSpLocks/>
          </p:cNvCxnSpPr>
          <p:nvPr/>
        </p:nvCxnSpPr>
        <p:spPr>
          <a:xfrm flipH="1">
            <a:off x="1496878" y="5415132"/>
            <a:ext cx="587801" cy="337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5676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044EB-79A5-59FB-4DE4-22FBD65D79D3}"/>
              </a:ext>
            </a:extLst>
          </p:cNvPr>
          <p:cNvSpPr txBox="1"/>
          <p:nvPr/>
        </p:nvSpPr>
        <p:spPr>
          <a:xfrm>
            <a:off x="2362200" y="1505158"/>
            <a:ext cx="59055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SCI Team Fee - $250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ptos ExtraBold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Player Fee - $13.00 </a:t>
            </a: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Aptos ExtraBold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Designated Player Fee - $5.00 (Max 3 per Team)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tos ExtraBold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ROSTER MAX –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		U9 – U10 # 14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		U11–U12 # 18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		U13-U19 #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605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503A8-2C04-3A80-9CC3-49FFAE4CE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9601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6268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F8FC7-9C5A-CD50-1EC5-BB0B8EE164CE}"/>
              </a:ext>
            </a:extLst>
          </p:cNvPr>
          <p:cNvSpPr txBox="1"/>
          <p:nvPr/>
        </p:nvSpPr>
        <p:spPr>
          <a:xfrm>
            <a:off x="1066800" y="5092154"/>
            <a:ext cx="8460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HAVE A GREAT FALL SEASON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E4487-0DF0-90D6-933C-1BD9747C6439}"/>
              </a:ext>
            </a:extLst>
          </p:cNvPr>
          <p:cNvSpPr txBox="1"/>
          <p:nvPr/>
        </p:nvSpPr>
        <p:spPr>
          <a:xfrm>
            <a:off x="792555" y="7086600"/>
            <a:ext cx="8837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0" dirty="0">
                <a:latin typeface="Arial"/>
                <a:cs typeface="Arial"/>
              </a:rPr>
              <a:t>#BuildingCharacterThroughSoccer</a:t>
            </a:r>
            <a:endParaRPr lang="en-US" sz="10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D20AE3-9534-8113-D570-A44C1C034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16" y="457200"/>
            <a:ext cx="4038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129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888A-56BB-D338-43EA-74299C92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EA8FD-9108-2D5B-4223-63F382D42ADF}"/>
              </a:ext>
            </a:extLst>
          </p:cNvPr>
          <p:cNvSpPr txBox="1"/>
          <p:nvPr/>
        </p:nvSpPr>
        <p:spPr>
          <a:xfrm>
            <a:off x="1447800" y="2213044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Titillium Web" panose="020F0502020204030204" pitchFamily="2" charset="0"/>
              </a:rPr>
              <a:t>US Youth Soccer</a:t>
            </a:r>
          </a:p>
          <a:p>
            <a:pPr algn="ctr"/>
            <a:r>
              <a:rPr lang="en-US" sz="4000" b="1" dirty="0">
                <a:latin typeface="Titillium Web" panose="020F0502020204030204" pitchFamily="2" charset="0"/>
              </a:rPr>
              <a:t>School </a:t>
            </a:r>
            <a:r>
              <a:rPr lang="en-US" sz="4000" b="1" i="0" dirty="0">
                <a:effectLst/>
                <a:latin typeface="Titillium Web" panose="020F0502020204030204" pitchFamily="2" charset="0"/>
              </a:rPr>
              <a:t>Year Age Group Formation – Fall 2026 </a:t>
            </a:r>
          </a:p>
          <a:p>
            <a:pPr algn="ctr"/>
            <a:endParaRPr lang="en-US" dirty="0">
              <a:latin typeface="Titillium Web" panose="020F0502020204030204" pitchFamily="2" charset="0"/>
            </a:endParaRPr>
          </a:p>
          <a:p>
            <a:pPr algn="ctr"/>
            <a:endParaRPr lang="en-US" b="0" i="0" dirty="0">
              <a:effectLst/>
              <a:latin typeface="Titillium Web" panose="020F0502020204030204" pitchFamily="2" charset="0"/>
            </a:endParaRPr>
          </a:p>
          <a:p>
            <a:pPr algn="ctr"/>
            <a:endParaRPr lang="en-US" dirty="0"/>
          </a:p>
          <a:p>
            <a:pPr algn="ctr"/>
            <a:r>
              <a:rPr lang="en-US" sz="2800" u="sng" dirty="0"/>
              <a:t>AGE GROUP FOR 2026-2027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U9 - 08/01/2017 – 07/31/2018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U10 – 08/01/2016 – 07/31/2017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42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CA6-6E75-0BED-FEBB-5F8C8A5A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4205"/>
            <a:ext cx="9220200" cy="94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978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0C645-0F4A-F131-74FC-66726ED78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457200"/>
            <a:ext cx="89687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60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7424" y="2400179"/>
            <a:ext cx="8413592" cy="28507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02235" algn="ctr">
              <a:lnSpc>
                <a:spcPct val="100000"/>
              </a:lnSpc>
            </a:pPr>
            <a:r>
              <a:rPr sz="4400" b="1" spc="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J</a:t>
            </a:r>
            <a:r>
              <a:rPr lang="en-US" sz="4400" b="1" spc="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uly 20</a:t>
            </a:r>
            <a:r>
              <a:rPr sz="4400" b="1" spc="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4400" b="1" spc="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1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en-US" sz="4400" b="1" spc="1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6</a:t>
            </a:r>
            <a:r>
              <a:rPr sz="4400" b="1" spc="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400" b="1" spc="8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–</a:t>
            </a:r>
            <a:r>
              <a:rPr sz="4400" b="1" spc="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J</a:t>
            </a:r>
            <a:r>
              <a:rPr lang="en-US" sz="4400" b="1" spc="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uly 21 </a:t>
            </a:r>
            <a:r>
              <a:rPr sz="4400" b="1" spc="114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4400" b="1" spc="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1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en-US" sz="4400" b="1" spc="1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6</a:t>
            </a:r>
          </a:p>
          <a:p>
            <a:pPr marL="102235" algn="ctr">
              <a:lnSpc>
                <a:spcPct val="100000"/>
              </a:lnSpc>
            </a:pPr>
            <a:endParaRPr lang="en-US" sz="4400" b="1" spc="12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02235" algn="ctr">
              <a:lnSpc>
                <a:spcPct val="100000"/>
              </a:lnSpc>
            </a:pPr>
            <a:r>
              <a:rPr lang="en-US" sz="4400" b="1" spc="1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 Person or Mail In</a:t>
            </a:r>
            <a:endParaRPr sz="4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02235" algn="ctr">
              <a:lnSpc>
                <a:spcPct val="100000"/>
              </a:lnSpc>
            </a:pPr>
            <a:endParaRPr lang="en-US" sz="2800" b="1" spc="175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1799-02AC-5316-1B76-AAE819CFC03E}"/>
              </a:ext>
            </a:extLst>
          </p:cNvPr>
          <p:cNvSpPr txBox="1"/>
          <p:nvPr/>
        </p:nvSpPr>
        <p:spPr>
          <a:xfrm>
            <a:off x="1558538" y="914400"/>
            <a:ext cx="7188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REGISTRATION APPOINTMENT 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EE33C-D40A-95CE-A1B9-C53301409454}"/>
              </a:ext>
            </a:extLst>
          </p:cNvPr>
          <p:cNvSpPr txBox="1"/>
          <p:nvPr/>
        </p:nvSpPr>
        <p:spPr>
          <a:xfrm>
            <a:off x="1662124" y="5860056"/>
            <a:ext cx="68841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CONTACT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latin typeface="Aptos ExtraBold" panose="020B0004020202020204" pitchFamily="34" charset="0"/>
              </a:rPr>
              <a:t>LIJSL OFFICE - 1.631.648.9020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Erin Graydon – </a:t>
            </a:r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registrationservices@lijsoccer.com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CFE32-7FC9-4AC6-19DD-BC6B475190A8}"/>
              </a:ext>
            </a:extLst>
          </p:cNvPr>
          <p:cNvSpPr txBox="1"/>
          <p:nvPr/>
        </p:nvSpPr>
        <p:spPr>
          <a:xfrm>
            <a:off x="3696014" y="1749622"/>
            <a:ext cx="2666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ptos ExtraBold" panose="020B0004020202020204" pitchFamily="34" charset="0"/>
              </a:rPr>
              <a:t>CLUB/TEAM/ PLAYER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F0393-55BB-E6F1-C6E4-D222BA725543}"/>
              </a:ext>
            </a:extLst>
          </p:cNvPr>
          <p:cNvSpPr txBox="1"/>
          <p:nvPr/>
        </p:nvSpPr>
        <p:spPr>
          <a:xfrm>
            <a:off x="2956163" y="4844534"/>
            <a:ext cx="43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- TEAM NAME / NUMBER SHEET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DD4E08-B56E-BB12-39DD-A1E7A90681AB}"/>
              </a:ext>
            </a:extLst>
          </p:cNvPr>
          <p:cNvSpPr txBox="1"/>
          <p:nvPr/>
        </p:nvSpPr>
        <p:spPr>
          <a:xfrm>
            <a:off x="304800" y="1066800"/>
            <a:ext cx="9601200" cy="765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/>
              <a:t>Suffolk Country Interleague</a:t>
            </a:r>
          </a:p>
          <a:p>
            <a:pPr algn="ctr">
              <a:lnSpc>
                <a:spcPct val="200000"/>
              </a:lnSpc>
            </a:pPr>
            <a:r>
              <a:rPr lang="en-US" sz="5400" b="1" dirty="0"/>
              <a:t>Will No Longer Use </a:t>
            </a:r>
          </a:p>
          <a:p>
            <a:pPr algn="ctr">
              <a:lnSpc>
                <a:spcPct val="200000"/>
              </a:lnSpc>
            </a:pPr>
            <a:r>
              <a:rPr lang="en-US" sz="5400" b="1" dirty="0"/>
              <a:t>Player Passes</a:t>
            </a:r>
          </a:p>
          <a:p>
            <a:pPr algn="ctr">
              <a:lnSpc>
                <a:spcPct val="200000"/>
              </a:lnSpc>
            </a:pPr>
            <a:endParaRPr lang="en-US" sz="5400" b="1" dirty="0"/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Coaches Passes Will Still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178668323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3B1ED-5304-FA55-3D31-ED4A40A1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9601200" cy="815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BDC2E-C3DE-984E-29D9-90E57DBA94D3}"/>
              </a:ext>
            </a:extLst>
          </p:cNvPr>
          <p:cNvSpPr txBox="1"/>
          <p:nvPr/>
        </p:nvSpPr>
        <p:spPr>
          <a:xfrm>
            <a:off x="487444" y="381000"/>
            <a:ext cx="9083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Aptos ExtraBold" panose="020B0004020202020204" pitchFamily="34" charset="0"/>
              </a:rPr>
              <a:t>PHOTO MATCH DAY ROSTER</a:t>
            </a:r>
          </a:p>
        </p:txBody>
      </p:sp>
    </p:spTree>
    <p:extLst>
      <p:ext uri="{BB962C8B-B14F-4D97-AF65-F5344CB8AC3E}">
        <p14:creationId xmlns:p14="http://schemas.microsoft.com/office/powerpoint/2010/main" val="133179758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21585</TotalTime>
  <Words>1006</Words>
  <Application>Microsoft Office PowerPoint</Application>
  <PresentationFormat>Custom</PresentationFormat>
  <Paragraphs>157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61" baseType="lpstr">
      <vt:lpstr>Amasis MT Pro Black</vt:lpstr>
      <vt:lpstr>Amasis MT Pro Medium</vt:lpstr>
      <vt:lpstr>-apple-system</vt:lpstr>
      <vt:lpstr>Aptos Black</vt:lpstr>
      <vt:lpstr>Aptos Display</vt:lpstr>
      <vt:lpstr>Aptos ExtraBold</vt:lpstr>
      <vt:lpstr>Arial</vt:lpstr>
      <vt:lpstr>Arial Black</vt:lpstr>
      <vt:lpstr>Arial Rounded MT Bold</vt:lpstr>
      <vt:lpstr>Calibri</vt:lpstr>
      <vt:lpstr>Cooper Black</vt:lpstr>
      <vt:lpstr>Corbel</vt:lpstr>
      <vt:lpstr>Georgia Pro Cond Black</vt:lpstr>
      <vt:lpstr>Lucida Sans</vt:lpstr>
      <vt:lpstr>Open Sans</vt:lpstr>
      <vt:lpstr>Poppins</vt:lpstr>
      <vt:lpstr>Times New Roman</vt:lpstr>
      <vt:lpstr>Titillium Web</vt:lpstr>
      <vt:lpstr>Trebuchet MS</vt:lpstr>
      <vt:lpstr>Verdana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 NEW EVENT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Kelly</dc:creator>
  <cp:lastModifiedBy>Sonia Kelly</cp:lastModifiedBy>
  <cp:revision>59</cp:revision>
  <dcterms:created xsi:type="dcterms:W3CDTF">2023-11-07T17:38:31Z</dcterms:created>
  <dcterms:modified xsi:type="dcterms:W3CDTF">2026-06-25T16:40:30Z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TOSHIBA e-STUDIO4505AC</vt:lpwstr>
  </property>
  <property fmtid="{D5CDD505-2E9C-101B-9397-08002B2CF9AE}" pid="4" name="LastSaved">
    <vt:filetime>2023-11-07T00:00:00Z</vt:filetime>
  </property>
  <property fmtid="{D5CDD505-2E9C-101B-9397-08002B2CF9AE}" pid="5" name="Producer">
    <vt:lpwstr>SECnvtToPDF V1.0</vt:lpwstr>
  </property>
</Properties>
</file>